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468" r:id="rId2"/>
    <p:sldId id="480" r:id="rId3"/>
    <p:sldId id="479" r:id="rId4"/>
    <p:sldId id="469" r:id="rId5"/>
    <p:sldId id="475" r:id="rId6"/>
    <p:sldId id="472" r:id="rId7"/>
    <p:sldId id="470" r:id="rId8"/>
    <p:sldId id="481" r:id="rId9"/>
    <p:sldId id="476" r:id="rId10"/>
    <p:sldId id="477" r:id="rId11"/>
    <p:sldId id="467" r:id="rId12"/>
    <p:sldId id="471" r:id="rId13"/>
    <p:sldId id="482" r:id="rId14"/>
    <p:sldId id="269" r:id="rId15"/>
    <p:sldId id="466" r:id="rId16"/>
    <p:sldId id="272" r:id="rId17"/>
    <p:sldId id="478" r:id="rId18"/>
    <p:sldId id="483" r:id="rId19"/>
    <p:sldId id="268" r:id="rId20"/>
    <p:sldId id="270" r:id="rId21"/>
    <p:sldId id="271"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F7C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18F3C03-C6CE-4A09-A402-042E49E8DFFF}" v="8" dt="2025-04-18T22:04:37.977"/>
    <p1510:client id="{BBC21FDF-98CA-84FA-475C-ACBAFE981625}" v="5" dt="2025-04-18T22:03:26.562"/>
    <p1510:client id="{D05AADA9-23F1-1D70-5993-FA84634647ED}" v="3133" dt="2025-04-18T22:00:09.2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98"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4/28/2025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4/28/2025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4/28/2025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4/28/2025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4/28/2025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4/28/2025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4/28/2025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4/28/2025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4/28/2025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4/28/2025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4/28/2025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4/28/2025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3.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2.jpe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5.jpe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bbc.co.uk/bitesize/articles/zqx48hv#zm8f3j6" TargetMode="External"/><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image" Target="../media/image1.jpeg"/></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2.jpeg"/><Relationship Id="rId7"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jpeg"/><Relationship Id="rId9"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0.jpe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1.pn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3.jpe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2.jpeg"/><Relationship Id="rId7"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6.pn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7.jpe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8.jpe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9.jpe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1.pn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2.jpe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3.jpeg"/><Relationship Id="rId1" Type="http://schemas.openxmlformats.org/officeDocument/2006/relationships/slideLayout" Target="../slideLayouts/slideLayout1.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close up of pages of a book">
            <a:extLst>
              <a:ext uri="{FF2B5EF4-FFF2-40B4-BE49-F238E27FC236}">
                <a16:creationId xmlns:a16="http://schemas.microsoft.com/office/drawing/2014/main" id="{E8B6E499-B9AF-4C9F-9B5A-1EFCE8B402C0}"/>
              </a:ext>
            </a:extLst>
          </p:cNvPr>
          <p:cNvPicPr>
            <a:picLocks noChangeAspect="1"/>
          </p:cNvPicPr>
          <p:nvPr/>
        </p:nvPicPr>
        <p:blipFill rotWithShape="1">
          <a:blip r:embed="rId2"/>
          <a:srcRect l="47351" r="9545"/>
          <a:stretch/>
        </p:blipFill>
        <p:spPr>
          <a:xfrm>
            <a:off x="0" y="-14377"/>
            <a:ext cx="3951890" cy="6876281"/>
          </a:xfrm>
          <a:prstGeom prst="rect">
            <a:avLst/>
          </a:prstGeom>
        </p:spPr>
      </p:pic>
      <p:sp>
        <p:nvSpPr>
          <p:cNvPr id="8" name="Title 1">
            <a:extLst>
              <a:ext uri="{FF2B5EF4-FFF2-40B4-BE49-F238E27FC236}">
                <a16:creationId xmlns:a16="http://schemas.microsoft.com/office/drawing/2014/main" id="{DAE48B8D-7A59-42A4-A61B-B66E6063DD0D}"/>
              </a:ext>
            </a:extLst>
          </p:cNvPr>
          <p:cNvSpPr>
            <a:spLocks noGrp="1"/>
          </p:cNvSpPr>
          <p:nvPr>
            <p:ph type="ctrTitle"/>
          </p:nvPr>
        </p:nvSpPr>
        <p:spPr>
          <a:xfrm>
            <a:off x="4152613" y="525342"/>
            <a:ext cx="7887781" cy="1003095"/>
          </a:xfrm>
        </p:spPr>
        <p:txBody>
          <a:bodyPr>
            <a:noAutofit/>
          </a:bodyPr>
          <a:lstStyle/>
          <a:p>
            <a:r>
              <a:rPr lang="en-US" sz="4800"/>
              <a:t>Sir James Smith's Tutor Reading </a:t>
            </a:r>
            <a:r>
              <a:rPr lang="en-US" sz="4800" err="1"/>
              <a:t>Programme</a:t>
            </a:r>
          </a:p>
        </p:txBody>
      </p:sp>
      <p:pic>
        <p:nvPicPr>
          <p:cNvPr id="6" name="Picture 5" descr="A black and white logo&#10;&#10;Description automatically generated">
            <a:extLst>
              <a:ext uri="{FF2B5EF4-FFF2-40B4-BE49-F238E27FC236}">
                <a16:creationId xmlns:a16="http://schemas.microsoft.com/office/drawing/2014/main" id="{2E39D66A-0D00-5068-2067-47214BC1E72D}"/>
              </a:ext>
            </a:extLst>
          </p:cNvPr>
          <p:cNvPicPr>
            <a:picLocks noChangeAspect="1"/>
          </p:cNvPicPr>
          <p:nvPr/>
        </p:nvPicPr>
        <p:blipFill>
          <a:blip r:embed="rId3"/>
          <a:stretch>
            <a:fillRect/>
          </a:stretch>
        </p:blipFill>
        <p:spPr>
          <a:xfrm>
            <a:off x="603760" y="2629350"/>
            <a:ext cx="2760633" cy="1613679"/>
          </a:xfrm>
          <a:prstGeom prst="rect">
            <a:avLst/>
          </a:prstGeom>
        </p:spPr>
      </p:pic>
      <p:sp>
        <p:nvSpPr>
          <p:cNvPr id="21" name="TextBox 20">
            <a:extLst>
              <a:ext uri="{FF2B5EF4-FFF2-40B4-BE49-F238E27FC236}">
                <a16:creationId xmlns:a16="http://schemas.microsoft.com/office/drawing/2014/main" id="{2A4E3D0B-93DA-5939-3D51-B43D8B7AC476}"/>
              </a:ext>
            </a:extLst>
          </p:cNvPr>
          <p:cNvSpPr txBox="1"/>
          <p:nvPr/>
        </p:nvSpPr>
        <p:spPr>
          <a:xfrm>
            <a:off x="4477232" y="1784550"/>
            <a:ext cx="7295685"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All students in Years 7- 10 participate in tutor reading three times a week for twenty minutes each session.  Students are read to by their tutors who model aspects of fluency so that reading becomes as automatic as breathing.  </a:t>
            </a:r>
          </a:p>
          <a:p>
            <a:endParaRPr lang="en-US"/>
          </a:p>
          <a:p>
            <a:r>
              <a:rPr lang="en-US"/>
              <a:t>Throughout each academic year, students are introduced a range of texts from different culture and genres.  Our Literary Canon has been especially curated to help students develop a love of reading and develop literacy levels. Our tutor reading </a:t>
            </a:r>
            <a:r>
              <a:rPr lang="en-US" err="1"/>
              <a:t>programme</a:t>
            </a:r>
            <a:r>
              <a:rPr lang="en-US"/>
              <a:t> engages with reciprocal reading strategies to help students develop skills to become successful readers.  Texts have been selected to support the school's wider curriculum, developing cultural capital and vocabulary through exploring words in context.  </a:t>
            </a:r>
          </a:p>
          <a:p>
            <a:endParaRPr lang="en-US"/>
          </a:p>
          <a:p>
            <a:r>
              <a:rPr lang="en-US"/>
              <a:t>By the end of Year 10,  Our students will have read a significant number of books with challenging themes and ideas.  It is hoped that students will have read at least 16 engaging titles by the age of 16!</a:t>
            </a:r>
          </a:p>
        </p:txBody>
      </p:sp>
    </p:spTree>
    <p:extLst>
      <p:ext uri="{BB962C8B-B14F-4D97-AF65-F5344CB8AC3E}">
        <p14:creationId xmlns:p14="http://schemas.microsoft.com/office/powerpoint/2010/main" val="28353178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A6648-8A2B-D83E-8C5D-0421CFEB8BD7}"/>
            </a:ext>
          </a:extLst>
        </p:cNvPr>
        <p:cNvGrpSpPr/>
        <p:nvPr/>
      </p:nvGrpSpPr>
      <p:grpSpPr>
        <a:xfrm>
          <a:off x="0" y="0"/>
          <a:ext cx="0" cy="0"/>
          <a:chOff x="0" y="0"/>
          <a:chExt cx="0" cy="0"/>
        </a:xfrm>
      </p:grpSpPr>
      <p:pic>
        <p:nvPicPr>
          <p:cNvPr id="7" name="Picture 6" descr="close up of pages of a book">
            <a:extLst>
              <a:ext uri="{FF2B5EF4-FFF2-40B4-BE49-F238E27FC236}">
                <a16:creationId xmlns:a16="http://schemas.microsoft.com/office/drawing/2014/main" id="{5E56A7EB-1EBF-487D-BF4D-0CE6C06CD3E8}"/>
              </a:ext>
            </a:extLst>
          </p:cNvPr>
          <p:cNvPicPr>
            <a:picLocks noChangeAspect="1"/>
          </p:cNvPicPr>
          <p:nvPr/>
        </p:nvPicPr>
        <p:blipFill rotWithShape="1">
          <a:blip r:embed="rId2"/>
          <a:srcRect l="47351" r="9545"/>
          <a:stretch/>
        </p:blipFill>
        <p:spPr>
          <a:xfrm>
            <a:off x="0" y="-14377"/>
            <a:ext cx="3951890" cy="6876281"/>
          </a:xfrm>
          <a:prstGeom prst="rect">
            <a:avLst/>
          </a:prstGeom>
        </p:spPr>
      </p:pic>
      <p:sp>
        <p:nvSpPr>
          <p:cNvPr id="8" name="Title 1">
            <a:extLst>
              <a:ext uri="{FF2B5EF4-FFF2-40B4-BE49-F238E27FC236}">
                <a16:creationId xmlns:a16="http://schemas.microsoft.com/office/drawing/2014/main" id="{1B39D2E8-B6CE-C906-1D38-ADECBF19CDA8}"/>
              </a:ext>
            </a:extLst>
          </p:cNvPr>
          <p:cNvSpPr>
            <a:spLocks noGrp="1"/>
          </p:cNvSpPr>
          <p:nvPr>
            <p:ph type="ctrTitle"/>
          </p:nvPr>
        </p:nvSpPr>
        <p:spPr>
          <a:xfrm>
            <a:off x="529517" y="496587"/>
            <a:ext cx="3028235" cy="974341"/>
          </a:xfrm>
          <a:solidFill>
            <a:schemeClr val="bg1"/>
          </a:solidFill>
        </p:spPr>
        <p:txBody>
          <a:bodyPr>
            <a:noAutofit/>
          </a:bodyPr>
          <a:lstStyle/>
          <a:p>
            <a:r>
              <a:rPr lang="en-US" sz="4800"/>
              <a:t>Year 7</a:t>
            </a:r>
          </a:p>
        </p:txBody>
      </p:sp>
      <p:pic>
        <p:nvPicPr>
          <p:cNvPr id="20" name="Picture 19">
            <a:extLst>
              <a:ext uri="{FF2B5EF4-FFF2-40B4-BE49-F238E27FC236}">
                <a16:creationId xmlns:a16="http://schemas.microsoft.com/office/drawing/2014/main" id="{9C2CE8F3-1E97-47C4-B96B-532A227FFD1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95376" y="330879"/>
            <a:ext cx="2038910" cy="3093015"/>
          </a:xfrm>
          <a:prstGeom prst="rect">
            <a:avLst/>
          </a:prstGeom>
        </p:spPr>
      </p:pic>
      <p:pic>
        <p:nvPicPr>
          <p:cNvPr id="6" name="Picture 5" descr="A black and white logo&#10;&#10;Description automatically generated">
            <a:extLst>
              <a:ext uri="{FF2B5EF4-FFF2-40B4-BE49-F238E27FC236}">
                <a16:creationId xmlns:a16="http://schemas.microsoft.com/office/drawing/2014/main" id="{CF5C6097-929C-4FF0-7ACC-F7E5D78A1D5C}"/>
              </a:ext>
            </a:extLst>
          </p:cNvPr>
          <p:cNvPicPr>
            <a:picLocks noChangeAspect="1"/>
          </p:cNvPicPr>
          <p:nvPr/>
        </p:nvPicPr>
        <p:blipFill>
          <a:blip r:embed="rId4"/>
          <a:stretch>
            <a:fillRect/>
          </a:stretch>
        </p:blipFill>
        <p:spPr>
          <a:xfrm>
            <a:off x="603760" y="2212406"/>
            <a:ext cx="2760633" cy="1613679"/>
          </a:xfrm>
          <a:prstGeom prst="rect">
            <a:avLst/>
          </a:prstGeom>
        </p:spPr>
      </p:pic>
      <p:pic>
        <p:nvPicPr>
          <p:cNvPr id="10" name="Picture 9" descr="Coram Boy: Amazon.co.uk: Gavin, Jamila ...">
            <a:extLst>
              <a:ext uri="{FF2B5EF4-FFF2-40B4-BE49-F238E27FC236}">
                <a16:creationId xmlns:a16="http://schemas.microsoft.com/office/drawing/2014/main" id="{D103D751-3287-7319-D9D8-6E7FC1BA76A6}"/>
              </a:ext>
            </a:extLst>
          </p:cNvPr>
          <p:cNvPicPr>
            <a:picLocks noChangeAspect="1"/>
          </p:cNvPicPr>
          <p:nvPr/>
        </p:nvPicPr>
        <p:blipFill>
          <a:blip r:embed="rId5"/>
          <a:stretch>
            <a:fillRect/>
          </a:stretch>
        </p:blipFill>
        <p:spPr>
          <a:xfrm>
            <a:off x="10007271" y="336611"/>
            <a:ext cx="1795911" cy="3108024"/>
          </a:xfrm>
          <a:prstGeom prst="rect">
            <a:avLst/>
          </a:prstGeom>
        </p:spPr>
      </p:pic>
      <p:pic>
        <p:nvPicPr>
          <p:cNvPr id="13" name="Picture 12" descr="A poster of a person with a blue and yellow background&#10;&#10;Description automatically generated">
            <a:extLst>
              <a:ext uri="{FF2B5EF4-FFF2-40B4-BE49-F238E27FC236}">
                <a16:creationId xmlns:a16="http://schemas.microsoft.com/office/drawing/2014/main" id="{E2805AC0-5E5E-4341-330A-A06953AD9D84}"/>
              </a:ext>
            </a:extLst>
          </p:cNvPr>
          <p:cNvPicPr>
            <a:picLocks noChangeAspect="1"/>
          </p:cNvPicPr>
          <p:nvPr/>
        </p:nvPicPr>
        <p:blipFill>
          <a:blip r:embed="rId6"/>
          <a:stretch>
            <a:fillRect/>
          </a:stretch>
        </p:blipFill>
        <p:spPr>
          <a:xfrm>
            <a:off x="9979447" y="3546959"/>
            <a:ext cx="1825494" cy="3023040"/>
          </a:xfrm>
          <a:prstGeom prst="rect">
            <a:avLst/>
          </a:prstGeom>
        </p:spPr>
      </p:pic>
      <p:pic>
        <p:nvPicPr>
          <p:cNvPr id="15" name="Picture 14" descr="You Are a Champion">
            <a:extLst>
              <a:ext uri="{FF2B5EF4-FFF2-40B4-BE49-F238E27FC236}">
                <a16:creationId xmlns:a16="http://schemas.microsoft.com/office/drawing/2014/main" id="{42438199-B955-259D-0AB7-130FD222314B}"/>
              </a:ext>
            </a:extLst>
          </p:cNvPr>
          <p:cNvPicPr>
            <a:picLocks noChangeAspect="1"/>
          </p:cNvPicPr>
          <p:nvPr/>
        </p:nvPicPr>
        <p:blipFill>
          <a:blip r:embed="rId7"/>
          <a:stretch>
            <a:fillRect/>
          </a:stretch>
        </p:blipFill>
        <p:spPr>
          <a:xfrm>
            <a:off x="7114292" y="333555"/>
            <a:ext cx="2118475" cy="3056627"/>
          </a:xfrm>
          <a:prstGeom prst="rect">
            <a:avLst/>
          </a:prstGeom>
        </p:spPr>
      </p:pic>
      <p:pic>
        <p:nvPicPr>
          <p:cNvPr id="17" name="Picture 16" descr="Ghost Boys : Parker Rhodes, Jewell ...">
            <a:extLst>
              <a:ext uri="{FF2B5EF4-FFF2-40B4-BE49-F238E27FC236}">
                <a16:creationId xmlns:a16="http://schemas.microsoft.com/office/drawing/2014/main" id="{68BF976F-A929-B9BA-6504-866182D9D6F3}"/>
              </a:ext>
            </a:extLst>
          </p:cNvPr>
          <p:cNvPicPr>
            <a:picLocks noChangeAspect="1"/>
          </p:cNvPicPr>
          <p:nvPr/>
        </p:nvPicPr>
        <p:blipFill>
          <a:blip r:embed="rId8"/>
          <a:stretch>
            <a:fillRect/>
          </a:stretch>
        </p:blipFill>
        <p:spPr>
          <a:xfrm>
            <a:off x="4529498" y="3514006"/>
            <a:ext cx="1997194" cy="3036138"/>
          </a:xfrm>
          <a:prstGeom prst="rect">
            <a:avLst/>
          </a:prstGeom>
        </p:spPr>
      </p:pic>
      <p:pic>
        <p:nvPicPr>
          <p:cNvPr id="2" name="Picture 1">
            <a:extLst>
              <a:ext uri="{FF2B5EF4-FFF2-40B4-BE49-F238E27FC236}">
                <a16:creationId xmlns:a16="http://schemas.microsoft.com/office/drawing/2014/main" id="{F7C01672-4C51-DCAB-5FD3-93F26CD2BC3E}"/>
              </a:ext>
            </a:extLst>
          </p:cNvPr>
          <p:cNvPicPr>
            <a:picLocks noChangeAspect="1"/>
          </p:cNvPicPr>
          <p:nvPr/>
        </p:nvPicPr>
        <p:blipFill>
          <a:blip r:embed="rId9"/>
          <a:stretch>
            <a:fillRect/>
          </a:stretch>
        </p:blipFill>
        <p:spPr>
          <a:xfrm>
            <a:off x="7235573" y="3486126"/>
            <a:ext cx="1997194" cy="3064018"/>
          </a:xfrm>
          <a:prstGeom prst="rect">
            <a:avLst/>
          </a:prstGeom>
        </p:spPr>
      </p:pic>
    </p:spTree>
    <p:extLst>
      <p:ext uri="{BB962C8B-B14F-4D97-AF65-F5344CB8AC3E}">
        <p14:creationId xmlns:p14="http://schemas.microsoft.com/office/powerpoint/2010/main" val="5166635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16FAFC-9CE6-B581-3BF9-74ED1896E9BD}"/>
            </a:ext>
          </a:extLst>
        </p:cNvPr>
        <p:cNvGrpSpPr/>
        <p:nvPr/>
      </p:nvGrpSpPr>
      <p:grpSpPr>
        <a:xfrm>
          <a:off x="0" y="0"/>
          <a:ext cx="0" cy="0"/>
          <a:chOff x="0" y="0"/>
          <a:chExt cx="0" cy="0"/>
        </a:xfrm>
      </p:grpSpPr>
      <p:pic>
        <p:nvPicPr>
          <p:cNvPr id="7" name="Picture 6" descr="close up of pages of a book">
            <a:extLst>
              <a:ext uri="{FF2B5EF4-FFF2-40B4-BE49-F238E27FC236}">
                <a16:creationId xmlns:a16="http://schemas.microsoft.com/office/drawing/2014/main" id="{AD381B6B-67F4-B09B-A257-A1E69AEA2E43}"/>
              </a:ext>
            </a:extLst>
          </p:cNvPr>
          <p:cNvPicPr>
            <a:picLocks noChangeAspect="1"/>
          </p:cNvPicPr>
          <p:nvPr/>
        </p:nvPicPr>
        <p:blipFill rotWithShape="1">
          <a:blip r:embed="rId2"/>
          <a:srcRect l="47351" r="9545"/>
          <a:stretch/>
        </p:blipFill>
        <p:spPr>
          <a:xfrm>
            <a:off x="0" y="-14377"/>
            <a:ext cx="3951890" cy="6876281"/>
          </a:xfrm>
          <a:prstGeom prst="rect">
            <a:avLst/>
          </a:prstGeom>
        </p:spPr>
      </p:pic>
      <p:sp>
        <p:nvSpPr>
          <p:cNvPr id="8" name="Title 1">
            <a:extLst>
              <a:ext uri="{FF2B5EF4-FFF2-40B4-BE49-F238E27FC236}">
                <a16:creationId xmlns:a16="http://schemas.microsoft.com/office/drawing/2014/main" id="{9494A684-3887-B9DC-DB35-043BFF04BEA9}"/>
              </a:ext>
            </a:extLst>
          </p:cNvPr>
          <p:cNvSpPr>
            <a:spLocks noGrp="1"/>
          </p:cNvSpPr>
          <p:nvPr>
            <p:ph type="ctrTitle"/>
          </p:nvPr>
        </p:nvSpPr>
        <p:spPr>
          <a:xfrm>
            <a:off x="4195744" y="-6620"/>
            <a:ext cx="4365329" cy="1003095"/>
          </a:xfrm>
        </p:spPr>
        <p:txBody>
          <a:bodyPr>
            <a:noAutofit/>
          </a:bodyPr>
          <a:lstStyle/>
          <a:p>
            <a:r>
              <a:rPr lang="en-US" sz="4800"/>
              <a:t>A Monster Calls</a:t>
            </a:r>
          </a:p>
        </p:txBody>
      </p:sp>
      <p:sp>
        <p:nvSpPr>
          <p:cNvPr id="9" name="Subtitle 2">
            <a:extLst>
              <a:ext uri="{FF2B5EF4-FFF2-40B4-BE49-F238E27FC236}">
                <a16:creationId xmlns:a16="http://schemas.microsoft.com/office/drawing/2014/main" id="{41036907-6C46-1E04-415B-52A44F52A62F}"/>
              </a:ext>
            </a:extLst>
          </p:cNvPr>
          <p:cNvSpPr>
            <a:spLocks noGrp="1"/>
          </p:cNvSpPr>
          <p:nvPr>
            <p:ph type="subTitle" idx="1"/>
          </p:nvPr>
        </p:nvSpPr>
        <p:spPr>
          <a:xfrm>
            <a:off x="4470974" y="991349"/>
            <a:ext cx="2627786" cy="517635"/>
          </a:xfrm>
        </p:spPr>
        <p:txBody>
          <a:bodyPr>
            <a:normAutofit/>
          </a:bodyPr>
          <a:lstStyle/>
          <a:p>
            <a:r>
              <a:rPr lang="en-US">
                <a:solidFill>
                  <a:schemeClr val="tx1"/>
                </a:solidFill>
              </a:rPr>
              <a:t>- Patrick Ness</a:t>
            </a:r>
          </a:p>
        </p:txBody>
      </p:sp>
      <p:sp>
        <p:nvSpPr>
          <p:cNvPr id="12" name="TextBox 11">
            <a:extLst>
              <a:ext uri="{FF2B5EF4-FFF2-40B4-BE49-F238E27FC236}">
                <a16:creationId xmlns:a16="http://schemas.microsoft.com/office/drawing/2014/main" id="{C6E95DB7-EAD1-77CE-1B09-F444391F04E7}"/>
              </a:ext>
            </a:extLst>
          </p:cNvPr>
          <p:cNvSpPr txBox="1"/>
          <p:nvPr/>
        </p:nvSpPr>
        <p:spPr>
          <a:xfrm>
            <a:off x="4154672" y="4454153"/>
            <a:ext cx="4692049" cy="2031325"/>
          </a:xfrm>
          <a:prstGeom prst="rect">
            <a:avLst/>
          </a:prstGeom>
          <a:noFill/>
        </p:spPr>
        <p:txBody>
          <a:bodyPr wrap="square" lIns="91440" tIns="45720" rIns="91440" bIns="45720" rtlCol="0" anchor="t">
            <a:spAutoFit/>
          </a:bodyPr>
          <a:lstStyle/>
          <a:p>
            <a:r>
              <a:rPr lang="en-US" b="1"/>
              <a:t>Themes: </a:t>
            </a:r>
          </a:p>
          <a:p>
            <a:r>
              <a:rPr lang="en-GB"/>
              <a:t>Death</a:t>
            </a:r>
          </a:p>
          <a:p>
            <a:r>
              <a:rPr lang="en-GB"/>
              <a:t>Denial</a:t>
            </a:r>
          </a:p>
          <a:p>
            <a:r>
              <a:rPr lang="en-GB"/>
              <a:t>Isolation</a:t>
            </a:r>
          </a:p>
          <a:p>
            <a:r>
              <a:rPr lang="en-GB"/>
              <a:t>Acceptance</a:t>
            </a:r>
          </a:p>
          <a:p>
            <a:r>
              <a:rPr lang="en-GB"/>
              <a:t>Family</a:t>
            </a:r>
          </a:p>
          <a:p>
            <a:endParaRPr lang="en-US"/>
          </a:p>
        </p:txBody>
      </p:sp>
      <p:sp>
        <p:nvSpPr>
          <p:cNvPr id="18" name="TextBox 17">
            <a:extLst>
              <a:ext uri="{FF2B5EF4-FFF2-40B4-BE49-F238E27FC236}">
                <a16:creationId xmlns:a16="http://schemas.microsoft.com/office/drawing/2014/main" id="{3745F595-1622-3A11-AEE7-43B78E51E5B6}"/>
              </a:ext>
            </a:extLst>
          </p:cNvPr>
          <p:cNvSpPr txBox="1"/>
          <p:nvPr/>
        </p:nvSpPr>
        <p:spPr>
          <a:xfrm>
            <a:off x="4154672" y="1512814"/>
            <a:ext cx="4616607" cy="2800767"/>
          </a:xfrm>
          <a:prstGeom prst="rect">
            <a:avLst/>
          </a:prstGeom>
          <a:noFill/>
        </p:spPr>
        <p:txBody>
          <a:bodyPr wrap="square" lIns="91440" tIns="45720" rIns="91440" bIns="45720" rtlCol="0" anchor="t">
            <a:spAutoFit/>
          </a:bodyPr>
          <a:lstStyle/>
          <a:p>
            <a:r>
              <a:rPr lang="en-GB"/>
              <a:t>A Monster Calls details the story of Conor O'Malley, a 13-year-old boy who is dealing with his mother's illness. Her impending death hangs over the bulk of the book, and Conor must explore his own emotions through stories to find </a:t>
            </a:r>
            <a:r>
              <a:rPr lang="en-GB" b="1"/>
              <a:t>peace</a:t>
            </a:r>
            <a:r>
              <a:rPr lang="en-GB"/>
              <a:t> in her passing and how he feels about it.</a:t>
            </a:r>
          </a:p>
          <a:p>
            <a:endParaRPr lang="en-GB" b="1"/>
          </a:p>
          <a:p>
            <a:r>
              <a:rPr lang="en-US" sz="1600" b="1">
                <a:solidFill>
                  <a:srgbClr val="282828"/>
                </a:solidFill>
                <a:latin typeface="Arial"/>
                <a:cs typeface="Arial"/>
              </a:rPr>
              <a:t>Reading miles:</a:t>
            </a:r>
            <a:r>
              <a:rPr lang="en-US" sz="1600">
                <a:solidFill>
                  <a:srgbClr val="282828"/>
                </a:solidFill>
                <a:latin typeface="Arial"/>
                <a:cs typeface="Arial"/>
              </a:rPr>
              <a:t> At the end of this book, you will have read 33,446 words.</a:t>
            </a:r>
            <a:endParaRPr lang="en-GB"/>
          </a:p>
        </p:txBody>
      </p:sp>
      <p:pic>
        <p:nvPicPr>
          <p:cNvPr id="20" name="Picture 19">
            <a:extLst>
              <a:ext uri="{FF2B5EF4-FFF2-40B4-BE49-F238E27FC236}">
                <a16:creationId xmlns:a16="http://schemas.microsoft.com/office/drawing/2014/main" id="{094A3E1B-3AB3-7FA4-FB8A-FB937A9ED2F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65452" y="920350"/>
            <a:ext cx="3275362" cy="5019580"/>
          </a:xfrm>
          <a:prstGeom prst="rect">
            <a:avLst/>
          </a:prstGeom>
        </p:spPr>
      </p:pic>
      <p:sp>
        <p:nvSpPr>
          <p:cNvPr id="5" name="Rectangle: Rounded Corners 4">
            <a:extLst>
              <a:ext uri="{FF2B5EF4-FFF2-40B4-BE49-F238E27FC236}">
                <a16:creationId xmlns:a16="http://schemas.microsoft.com/office/drawing/2014/main" id="{E1AB319F-3872-B71D-9147-6D3EB9CE0B63}"/>
              </a:ext>
            </a:extLst>
          </p:cNvPr>
          <p:cNvSpPr/>
          <p:nvPr/>
        </p:nvSpPr>
        <p:spPr>
          <a:xfrm>
            <a:off x="465055" y="208268"/>
            <a:ext cx="3048636" cy="4505807"/>
          </a:xfrm>
          <a:prstGeom prst="roundRect">
            <a:avLst/>
          </a:prstGeom>
          <a:ln/>
        </p:spPr>
        <p:style>
          <a:lnRef idx="2">
            <a:schemeClr val="accent1"/>
          </a:lnRef>
          <a:fillRef idx="1">
            <a:schemeClr val="lt1"/>
          </a:fillRef>
          <a:effectRef idx="0">
            <a:schemeClr val="accent1"/>
          </a:effectRef>
          <a:fontRef idx="minor">
            <a:schemeClr val="dk1"/>
          </a:fontRef>
        </p:style>
        <p:txBody>
          <a:bodyPr lIns="91440" tIns="45720" rIns="91440" bIns="45720" rtlCol="0" anchor="ctr"/>
          <a:lstStyle/>
          <a:p>
            <a:pPr algn="ctr">
              <a:lnSpc>
                <a:spcPct val="150000"/>
              </a:lnSpc>
            </a:pPr>
            <a:r>
              <a:rPr lang="en-US" sz="2000" b="1" i="0" u="none" strike="noStrike" baseline="0">
                <a:solidFill>
                  <a:srgbClr val="000000"/>
                </a:solidFill>
                <a:latin typeface="Aptos"/>
                <a:ea typeface="Segoe UI"/>
                <a:cs typeface="Segoe UI"/>
              </a:rPr>
              <a:t>Expectations</a:t>
            </a:r>
            <a:endParaRPr lang="en-US" sz="2000"/>
          </a:p>
          <a:p>
            <a:pPr marL="342900" indent="-342900">
              <a:lnSpc>
                <a:spcPct val="150000"/>
              </a:lnSpc>
              <a:buFont typeface="Arial,Sans-Serif"/>
              <a:buChar char="•"/>
            </a:pPr>
            <a:r>
              <a:rPr lang="en-US" sz="2000" b="0" i="0" u="none" strike="noStrike" baseline="0">
                <a:solidFill>
                  <a:srgbClr val="000000"/>
                </a:solidFill>
                <a:latin typeface="Aptos"/>
                <a:ea typeface="Arial"/>
                <a:cs typeface="Arial"/>
              </a:rPr>
              <a:t>Sit up </a:t>
            </a:r>
            <a:r>
              <a:rPr lang="en-US" sz="2000">
                <a:solidFill>
                  <a:srgbClr val="000000"/>
                </a:solidFill>
                <a:latin typeface="Aptos"/>
                <a:ea typeface="Arial"/>
                <a:cs typeface="Arial"/>
              </a:rPr>
              <a:t>straight</a:t>
            </a:r>
            <a:r>
              <a:rPr lang="en-US" sz="2000" b="0" i="0" u="none" strike="noStrike" baseline="0">
                <a:solidFill>
                  <a:srgbClr val="000000"/>
                </a:solidFill>
                <a:latin typeface="Aptos"/>
                <a:ea typeface="Arial"/>
                <a:cs typeface="Arial"/>
              </a:rPr>
              <a:t> at your desk​</a:t>
            </a:r>
            <a:r>
              <a:rPr lang="en-US" sz="2000" b="0" i="0">
                <a:solidFill>
                  <a:srgbClr val="000000"/>
                </a:solidFill>
                <a:latin typeface="Aptos"/>
                <a:ea typeface="Arial"/>
                <a:cs typeface="Arial"/>
              </a:rPr>
              <a:t>​</a:t>
            </a:r>
            <a:endParaRPr lang="en-US" sz="2000"/>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Follow my reading with your reading bookmark​</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Listen carefully​</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Learn new vocabulary</a:t>
            </a:r>
          </a:p>
        </p:txBody>
      </p:sp>
      <p:pic>
        <p:nvPicPr>
          <p:cNvPr id="6" name="Picture 5" descr="A black and white logo&#10;&#10;Description automatically generated">
            <a:extLst>
              <a:ext uri="{FF2B5EF4-FFF2-40B4-BE49-F238E27FC236}">
                <a16:creationId xmlns:a16="http://schemas.microsoft.com/office/drawing/2014/main" id="{472446D5-59CB-D7A6-AD22-42281B2CDB8A}"/>
              </a:ext>
            </a:extLst>
          </p:cNvPr>
          <p:cNvPicPr>
            <a:picLocks noChangeAspect="1"/>
          </p:cNvPicPr>
          <p:nvPr/>
        </p:nvPicPr>
        <p:blipFill>
          <a:blip r:embed="rId4"/>
          <a:stretch>
            <a:fillRect/>
          </a:stretch>
        </p:blipFill>
        <p:spPr>
          <a:xfrm>
            <a:off x="603760" y="5159765"/>
            <a:ext cx="2760633" cy="1613679"/>
          </a:xfrm>
          <a:prstGeom prst="rect">
            <a:avLst/>
          </a:prstGeom>
        </p:spPr>
      </p:pic>
    </p:spTree>
    <p:extLst>
      <p:ext uri="{BB962C8B-B14F-4D97-AF65-F5344CB8AC3E}">
        <p14:creationId xmlns:p14="http://schemas.microsoft.com/office/powerpoint/2010/main" val="38882049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AE48B8D-7A59-42A4-A61B-B66E6063DD0D}"/>
              </a:ext>
            </a:extLst>
          </p:cNvPr>
          <p:cNvSpPr>
            <a:spLocks noGrp="1"/>
          </p:cNvSpPr>
          <p:nvPr>
            <p:ph type="ctrTitle"/>
          </p:nvPr>
        </p:nvSpPr>
        <p:spPr>
          <a:xfrm>
            <a:off x="3577518" y="-6619"/>
            <a:ext cx="4710386" cy="988717"/>
          </a:xfrm>
        </p:spPr>
        <p:txBody>
          <a:bodyPr>
            <a:noAutofit/>
          </a:bodyPr>
          <a:lstStyle/>
          <a:p>
            <a:r>
              <a:rPr lang="en-US" sz="4800"/>
              <a:t>Coram Boy </a:t>
            </a:r>
          </a:p>
        </p:txBody>
      </p:sp>
      <p:sp>
        <p:nvSpPr>
          <p:cNvPr id="9" name="Subtitle 2">
            <a:extLst>
              <a:ext uri="{FF2B5EF4-FFF2-40B4-BE49-F238E27FC236}">
                <a16:creationId xmlns:a16="http://schemas.microsoft.com/office/drawing/2014/main" id="{93871044-9D2C-42D1-8B31-E3D6F11C6013}"/>
              </a:ext>
            </a:extLst>
          </p:cNvPr>
          <p:cNvSpPr>
            <a:spLocks noGrp="1"/>
          </p:cNvSpPr>
          <p:nvPr>
            <p:ph type="subTitle" idx="1"/>
          </p:nvPr>
        </p:nvSpPr>
        <p:spPr>
          <a:xfrm>
            <a:off x="3867125" y="976972"/>
            <a:ext cx="3950503" cy="517635"/>
          </a:xfrm>
        </p:spPr>
        <p:txBody>
          <a:bodyPr vert="horz" lIns="91440" tIns="45720" rIns="91440" bIns="45720" rtlCol="0" anchor="t">
            <a:normAutofit/>
          </a:bodyPr>
          <a:lstStyle/>
          <a:p>
            <a:r>
              <a:rPr lang="en-US"/>
              <a:t>By Jamila Gavin</a:t>
            </a:r>
            <a:endParaRPr lang="en-US">
              <a:solidFill>
                <a:schemeClr val="tx1"/>
              </a:solidFill>
            </a:endParaRPr>
          </a:p>
        </p:txBody>
      </p:sp>
      <p:sp>
        <p:nvSpPr>
          <p:cNvPr id="11" name="TextBox 10"/>
          <p:cNvSpPr txBox="1"/>
          <p:nvPr/>
        </p:nvSpPr>
        <p:spPr>
          <a:xfrm>
            <a:off x="4108470" y="1494425"/>
            <a:ext cx="3987544" cy="3600986"/>
          </a:xfrm>
          <a:prstGeom prst="rect">
            <a:avLst/>
          </a:prstGeom>
          <a:solidFill>
            <a:schemeClr val="bg1"/>
          </a:solidFill>
        </p:spPr>
        <p:txBody>
          <a:bodyPr wrap="square" lIns="91440" tIns="45720" rIns="91440" bIns="45720" rtlCol="0" anchor="t">
            <a:spAutoFit/>
          </a:bodyPr>
          <a:lstStyle/>
          <a:p>
            <a:r>
              <a:rPr lang="en-US">
                <a:solidFill>
                  <a:srgbClr val="141414"/>
                </a:solidFill>
                <a:ea typeface="+mn-lt"/>
                <a:cs typeface="+mn-lt"/>
              </a:rPr>
              <a:t>Set in the 18th century, it centers around the activities of the Coram Man, who takes babies from desperate mothers.  The story focuses on Alexander, a wealthy young man who gives up his money to follow his dream, and Aaron, a boy raised in the Coram Hospital. Both are connected to the mysterious Coram Man and his son, Meshak.</a:t>
            </a:r>
            <a:endParaRPr lang="en-US"/>
          </a:p>
          <a:p>
            <a:endParaRPr lang="en-US" sz="1600" b="1">
              <a:solidFill>
                <a:srgbClr val="282828"/>
              </a:solidFill>
              <a:latin typeface="Arial"/>
              <a:cs typeface="Arial"/>
            </a:endParaRPr>
          </a:p>
          <a:p>
            <a:r>
              <a:rPr lang="en-US" sz="1600" b="1">
                <a:solidFill>
                  <a:srgbClr val="282828"/>
                </a:solidFill>
                <a:latin typeface="Arial"/>
                <a:cs typeface="Arial"/>
              </a:rPr>
              <a:t>Reading miles:</a:t>
            </a:r>
            <a:r>
              <a:rPr lang="en-US" sz="1600">
                <a:solidFill>
                  <a:srgbClr val="282828"/>
                </a:solidFill>
                <a:latin typeface="Arial"/>
                <a:cs typeface="Arial"/>
              </a:rPr>
              <a:t> At the end of this book, you will have read 83,637 words.</a:t>
            </a:r>
            <a:endParaRPr lang="en-US"/>
          </a:p>
        </p:txBody>
      </p:sp>
      <p:sp>
        <p:nvSpPr>
          <p:cNvPr id="12" name="TextBox 11"/>
          <p:cNvSpPr txBox="1"/>
          <p:nvPr/>
        </p:nvSpPr>
        <p:spPr>
          <a:xfrm>
            <a:off x="4238877" y="5221697"/>
            <a:ext cx="3221017" cy="1631216"/>
          </a:xfrm>
          <a:prstGeom prst="rect">
            <a:avLst/>
          </a:prstGeom>
          <a:solidFill>
            <a:schemeClr val="bg1"/>
          </a:solidFill>
        </p:spPr>
        <p:txBody>
          <a:bodyPr wrap="square" lIns="91440" tIns="45720" rIns="91440" bIns="45720" rtlCol="0" anchor="t">
            <a:spAutoFit/>
          </a:bodyPr>
          <a:lstStyle/>
          <a:p>
            <a:r>
              <a:rPr lang="en-US" sz="2000" b="1"/>
              <a:t>Themes:</a:t>
            </a:r>
          </a:p>
          <a:p>
            <a:pPr marL="342900" indent="-342900">
              <a:buFont typeface="Arial"/>
              <a:buChar char="•"/>
            </a:pPr>
            <a:r>
              <a:rPr lang="en-US" sz="2000">
                <a:solidFill>
                  <a:srgbClr val="000000"/>
                </a:solidFill>
              </a:rPr>
              <a:t>Family and friendship</a:t>
            </a:r>
          </a:p>
          <a:p>
            <a:pPr marL="342900" indent="-342900">
              <a:buFont typeface="Arial"/>
              <a:buChar char="•"/>
            </a:pPr>
            <a:r>
              <a:rPr lang="en-US" sz="2000">
                <a:solidFill>
                  <a:srgbClr val="000000"/>
                </a:solidFill>
              </a:rPr>
              <a:t>Courage and loyalty</a:t>
            </a:r>
          </a:p>
          <a:p>
            <a:pPr marL="342900" indent="-342900">
              <a:buFont typeface="Arial"/>
              <a:buChar char="•"/>
            </a:pPr>
            <a:r>
              <a:rPr lang="en-US" sz="2000">
                <a:solidFill>
                  <a:srgbClr val="000000"/>
                </a:solidFill>
              </a:rPr>
              <a:t>Exploitation and child cruelty in the 1700s</a:t>
            </a:r>
          </a:p>
        </p:txBody>
      </p:sp>
      <p:pic>
        <p:nvPicPr>
          <p:cNvPr id="2" name="Picture 1" descr="Coram Boy: Amazon.co.uk: Gavin, Jamila ...">
            <a:extLst>
              <a:ext uri="{FF2B5EF4-FFF2-40B4-BE49-F238E27FC236}">
                <a16:creationId xmlns:a16="http://schemas.microsoft.com/office/drawing/2014/main" id="{5C58BC0A-D11D-46C3-47F0-3F15F183D900}"/>
              </a:ext>
            </a:extLst>
          </p:cNvPr>
          <p:cNvPicPr>
            <a:picLocks noChangeAspect="1"/>
          </p:cNvPicPr>
          <p:nvPr/>
        </p:nvPicPr>
        <p:blipFill>
          <a:blip r:embed="rId2"/>
          <a:stretch>
            <a:fillRect/>
          </a:stretch>
        </p:blipFill>
        <p:spPr>
          <a:xfrm>
            <a:off x="8281989" y="523517"/>
            <a:ext cx="3521193" cy="5695948"/>
          </a:xfrm>
          <a:prstGeom prst="rect">
            <a:avLst/>
          </a:prstGeom>
        </p:spPr>
      </p:pic>
      <p:pic>
        <p:nvPicPr>
          <p:cNvPr id="20" name="Picture 19" descr="close up of pages of a book">
            <a:extLst>
              <a:ext uri="{FF2B5EF4-FFF2-40B4-BE49-F238E27FC236}">
                <a16:creationId xmlns:a16="http://schemas.microsoft.com/office/drawing/2014/main" id="{C2C78232-9F93-EE05-980E-77F850D97CB7}"/>
              </a:ext>
            </a:extLst>
          </p:cNvPr>
          <p:cNvPicPr>
            <a:picLocks noChangeAspect="1"/>
          </p:cNvPicPr>
          <p:nvPr/>
        </p:nvPicPr>
        <p:blipFill rotWithShape="1">
          <a:blip r:embed="rId3"/>
          <a:srcRect l="47351" r="9545"/>
          <a:stretch/>
        </p:blipFill>
        <p:spPr>
          <a:xfrm>
            <a:off x="0" y="-14377"/>
            <a:ext cx="3951890" cy="6876281"/>
          </a:xfrm>
          <a:prstGeom prst="rect">
            <a:avLst/>
          </a:prstGeom>
        </p:spPr>
      </p:pic>
      <p:sp>
        <p:nvSpPr>
          <p:cNvPr id="22" name="Rectangle: Rounded Corners 21">
            <a:extLst>
              <a:ext uri="{FF2B5EF4-FFF2-40B4-BE49-F238E27FC236}">
                <a16:creationId xmlns:a16="http://schemas.microsoft.com/office/drawing/2014/main" id="{97C8ADCF-2C07-9CB7-4C40-6097D82975AB}"/>
              </a:ext>
            </a:extLst>
          </p:cNvPr>
          <p:cNvSpPr/>
          <p:nvPr/>
        </p:nvSpPr>
        <p:spPr>
          <a:xfrm>
            <a:off x="465055" y="208268"/>
            <a:ext cx="3048636" cy="4505807"/>
          </a:xfrm>
          <a:prstGeom prst="roundRect">
            <a:avLst/>
          </a:prstGeom>
          <a:ln/>
        </p:spPr>
        <p:style>
          <a:lnRef idx="2">
            <a:schemeClr val="accent1"/>
          </a:lnRef>
          <a:fillRef idx="1">
            <a:schemeClr val="lt1"/>
          </a:fillRef>
          <a:effectRef idx="0">
            <a:schemeClr val="accent1"/>
          </a:effectRef>
          <a:fontRef idx="minor">
            <a:schemeClr val="dk1"/>
          </a:fontRef>
        </p:style>
        <p:txBody>
          <a:bodyPr lIns="91440" tIns="45720" rIns="91440" bIns="45720" rtlCol="0" anchor="ctr"/>
          <a:lstStyle/>
          <a:p>
            <a:pPr algn="ctr">
              <a:lnSpc>
                <a:spcPct val="150000"/>
              </a:lnSpc>
            </a:pPr>
            <a:r>
              <a:rPr lang="en-US" sz="2000" b="1" i="0" u="none" strike="noStrike" baseline="0">
                <a:solidFill>
                  <a:srgbClr val="000000"/>
                </a:solidFill>
                <a:latin typeface="Aptos"/>
                <a:ea typeface="Segoe UI"/>
                <a:cs typeface="Segoe UI"/>
              </a:rPr>
              <a:t>Expectations</a:t>
            </a:r>
            <a:endParaRPr lang="en-US" sz="2000"/>
          </a:p>
          <a:p>
            <a:pPr marL="342900" indent="-342900">
              <a:lnSpc>
                <a:spcPct val="150000"/>
              </a:lnSpc>
              <a:buFont typeface="Arial,Sans-Serif"/>
              <a:buChar char="•"/>
            </a:pPr>
            <a:r>
              <a:rPr lang="en-US" sz="2000" b="0" i="0" u="none" strike="noStrike" baseline="0">
                <a:solidFill>
                  <a:srgbClr val="000000"/>
                </a:solidFill>
                <a:latin typeface="Aptos"/>
                <a:ea typeface="Arial"/>
                <a:cs typeface="Arial"/>
              </a:rPr>
              <a:t>Sit up </a:t>
            </a:r>
            <a:r>
              <a:rPr lang="en-US" sz="2000">
                <a:solidFill>
                  <a:srgbClr val="000000"/>
                </a:solidFill>
                <a:latin typeface="Aptos"/>
                <a:ea typeface="Arial"/>
                <a:cs typeface="Arial"/>
              </a:rPr>
              <a:t>straight</a:t>
            </a:r>
            <a:r>
              <a:rPr lang="en-US" sz="2000" b="0" i="0" u="none" strike="noStrike" baseline="0">
                <a:solidFill>
                  <a:srgbClr val="000000"/>
                </a:solidFill>
                <a:latin typeface="Aptos"/>
                <a:ea typeface="Arial"/>
                <a:cs typeface="Arial"/>
              </a:rPr>
              <a:t> at your desk​</a:t>
            </a:r>
            <a:r>
              <a:rPr lang="en-US" sz="2000" b="0" i="0">
                <a:solidFill>
                  <a:srgbClr val="000000"/>
                </a:solidFill>
                <a:latin typeface="Aptos"/>
                <a:ea typeface="Arial"/>
                <a:cs typeface="Arial"/>
              </a:rPr>
              <a:t>​</a:t>
            </a:r>
            <a:endParaRPr lang="en-US" sz="2000"/>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Follow my reading with your reading bookmark​</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Listen carefully​</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Learn new vocabulary</a:t>
            </a:r>
          </a:p>
        </p:txBody>
      </p:sp>
      <p:pic>
        <p:nvPicPr>
          <p:cNvPr id="24" name="Picture 23" descr="A black and white logo&#10;&#10;Description automatically generated">
            <a:extLst>
              <a:ext uri="{FF2B5EF4-FFF2-40B4-BE49-F238E27FC236}">
                <a16:creationId xmlns:a16="http://schemas.microsoft.com/office/drawing/2014/main" id="{448838A5-4CAB-1F8A-4570-C6E012D29811}"/>
              </a:ext>
            </a:extLst>
          </p:cNvPr>
          <p:cNvPicPr>
            <a:picLocks noChangeAspect="1"/>
          </p:cNvPicPr>
          <p:nvPr/>
        </p:nvPicPr>
        <p:blipFill>
          <a:blip r:embed="rId4"/>
          <a:stretch>
            <a:fillRect/>
          </a:stretch>
        </p:blipFill>
        <p:spPr>
          <a:xfrm>
            <a:off x="603760" y="4886595"/>
            <a:ext cx="2760633" cy="1613679"/>
          </a:xfrm>
          <a:prstGeom prst="rect">
            <a:avLst/>
          </a:prstGeom>
        </p:spPr>
      </p:pic>
    </p:spTree>
    <p:extLst>
      <p:ext uri="{BB962C8B-B14F-4D97-AF65-F5344CB8AC3E}">
        <p14:creationId xmlns:p14="http://schemas.microsoft.com/office/powerpoint/2010/main" val="34550053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AE48B8D-7A59-42A4-A61B-B66E6063DD0D}"/>
              </a:ext>
            </a:extLst>
          </p:cNvPr>
          <p:cNvSpPr>
            <a:spLocks noGrp="1"/>
          </p:cNvSpPr>
          <p:nvPr>
            <p:ph type="ctrTitle"/>
          </p:nvPr>
        </p:nvSpPr>
        <p:spPr>
          <a:xfrm>
            <a:off x="4468914" y="-121638"/>
            <a:ext cx="5946838" cy="1132490"/>
          </a:xfrm>
        </p:spPr>
        <p:txBody>
          <a:bodyPr>
            <a:noAutofit/>
          </a:bodyPr>
          <a:lstStyle/>
          <a:p>
            <a:r>
              <a:rPr lang="en-US" sz="4800"/>
              <a:t>Show Us Who You Are</a:t>
            </a:r>
          </a:p>
        </p:txBody>
      </p:sp>
      <p:sp>
        <p:nvSpPr>
          <p:cNvPr id="9" name="Subtitle 2">
            <a:extLst>
              <a:ext uri="{FF2B5EF4-FFF2-40B4-BE49-F238E27FC236}">
                <a16:creationId xmlns:a16="http://schemas.microsoft.com/office/drawing/2014/main" id="{93871044-9D2C-42D1-8B31-E3D6F11C6013}"/>
              </a:ext>
            </a:extLst>
          </p:cNvPr>
          <p:cNvSpPr>
            <a:spLocks noGrp="1"/>
          </p:cNvSpPr>
          <p:nvPr>
            <p:ph type="subTitle" idx="1"/>
          </p:nvPr>
        </p:nvSpPr>
        <p:spPr>
          <a:xfrm>
            <a:off x="4485351" y="976972"/>
            <a:ext cx="3950503" cy="517635"/>
          </a:xfrm>
        </p:spPr>
        <p:txBody>
          <a:bodyPr vert="horz" lIns="91440" tIns="45720" rIns="91440" bIns="45720" rtlCol="0" anchor="t">
            <a:normAutofit/>
          </a:bodyPr>
          <a:lstStyle/>
          <a:p>
            <a:pPr marL="342900" indent="-342900">
              <a:buFont typeface="Calibri" panose="020B0604020202020204" pitchFamily="34" charset="0"/>
              <a:buChar char="-"/>
            </a:pPr>
            <a:r>
              <a:rPr lang="en-US"/>
              <a:t>Ellie </a:t>
            </a:r>
            <a:r>
              <a:rPr lang="en-US" err="1"/>
              <a:t>McNicholl</a:t>
            </a:r>
            <a:r>
              <a:rPr lang="en-US"/>
              <a:t> </a:t>
            </a:r>
            <a:endParaRPr lang="en-US">
              <a:solidFill>
                <a:schemeClr val="tx1"/>
              </a:solidFill>
            </a:endParaRPr>
          </a:p>
        </p:txBody>
      </p:sp>
      <p:sp>
        <p:nvSpPr>
          <p:cNvPr id="11" name="TextBox 10"/>
          <p:cNvSpPr txBox="1"/>
          <p:nvPr/>
        </p:nvSpPr>
        <p:spPr>
          <a:xfrm>
            <a:off x="4223490" y="1494424"/>
            <a:ext cx="4260713" cy="3108543"/>
          </a:xfrm>
          <a:prstGeom prst="rect">
            <a:avLst/>
          </a:prstGeom>
          <a:noFill/>
        </p:spPr>
        <p:txBody>
          <a:bodyPr wrap="square" lIns="91440" tIns="45720" rIns="91440" bIns="45720" rtlCol="0" anchor="t">
            <a:spAutoFit/>
          </a:bodyPr>
          <a:lstStyle/>
          <a:p>
            <a:r>
              <a:rPr lang="en-US" b="1">
                <a:ea typeface="+mn-lt"/>
                <a:cs typeface="+mn-lt"/>
              </a:rPr>
              <a:t>Show Us Who You</a:t>
            </a:r>
            <a:r>
              <a:rPr lang="en-US">
                <a:ea typeface="+mn-lt"/>
                <a:cs typeface="+mn-lt"/>
              </a:rPr>
              <a:t> </a:t>
            </a:r>
            <a:r>
              <a:rPr lang="en-US" b="1">
                <a:ea typeface="+mn-lt"/>
                <a:cs typeface="+mn-lt"/>
              </a:rPr>
              <a:t>Are</a:t>
            </a:r>
            <a:r>
              <a:rPr lang="en-US">
                <a:ea typeface="+mn-lt"/>
                <a:cs typeface="+mn-lt"/>
              </a:rPr>
              <a:t> is a heart-wrenching novel full of friendship, grief, and bravery. </a:t>
            </a:r>
          </a:p>
          <a:p>
            <a:r>
              <a:rPr lang="en-US">
                <a:ea typeface="+mn-lt"/>
                <a:cs typeface="+mn-lt"/>
              </a:rPr>
              <a:t>The main character, Cora, is autistic and her best friend Adrien has ADHD. </a:t>
            </a:r>
            <a:r>
              <a:rPr lang="en-GB">
                <a:ea typeface="+mn-lt"/>
                <a:cs typeface="+mn-lt"/>
              </a:rPr>
              <a:t>The story is set in the near future and is centred around the Pomegranate Institute.​</a:t>
            </a:r>
          </a:p>
          <a:p>
            <a:endParaRPr lang="en-GB" sz="2000" b="1">
              <a:solidFill>
                <a:srgbClr val="000000"/>
              </a:solidFill>
              <a:latin typeface="Aptos"/>
              <a:cs typeface="Arial"/>
            </a:endParaRPr>
          </a:p>
          <a:p>
            <a:r>
              <a:rPr lang="en-US" sz="1600" b="1">
                <a:solidFill>
                  <a:srgbClr val="282828"/>
                </a:solidFill>
                <a:latin typeface="Arial"/>
                <a:cs typeface="Arial"/>
              </a:rPr>
              <a:t>Reading miles:</a:t>
            </a:r>
            <a:r>
              <a:rPr lang="en-US" sz="1600">
                <a:solidFill>
                  <a:srgbClr val="282828"/>
                </a:solidFill>
                <a:latin typeface="Arial"/>
                <a:cs typeface="Arial"/>
              </a:rPr>
              <a:t> At the end of this book, you will have read 58,153  words.</a:t>
            </a:r>
            <a:endParaRPr lang="en-GB"/>
          </a:p>
        </p:txBody>
      </p:sp>
      <p:sp>
        <p:nvSpPr>
          <p:cNvPr id="12" name="TextBox 11"/>
          <p:cNvSpPr txBox="1"/>
          <p:nvPr/>
        </p:nvSpPr>
        <p:spPr>
          <a:xfrm>
            <a:off x="4224499" y="4934149"/>
            <a:ext cx="3221017" cy="1938992"/>
          </a:xfrm>
          <a:prstGeom prst="rect">
            <a:avLst/>
          </a:prstGeom>
          <a:noFill/>
        </p:spPr>
        <p:txBody>
          <a:bodyPr wrap="square" lIns="91440" tIns="45720" rIns="91440" bIns="45720" rtlCol="0" anchor="t">
            <a:spAutoFit/>
          </a:bodyPr>
          <a:lstStyle/>
          <a:p>
            <a:r>
              <a:rPr lang="en-US" sz="2000" b="1"/>
              <a:t>Themes:</a:t>
            </a:r>
          </a:p>
          <a:p>
            <a:pPr marL="342900" indent="-342900">
              <a:buFont typeface="Arial" panose="020B0604020202020204" pitchFamily="34" charset="0"/>
              <a:buChar char="•"/>
            </a:pPr>
            <a:r>
              <a:rPr lang="en-GB" sz="2000">
                <a:solidFill>
                  <a:srgbClr val="040C28"/>
                </a:solidFill>
                <a:ea typeface="+mn-lt"/>
                <a:cs typeface="+mn-lt"/>
              </a:rPr>
              <a:t>Friendship</a:t>
            </a:r>
            <a:endParaRPr lang="en-GB" sz="2000">
              <a:solidFill>
                <a:srgbClr val="000000"/>
              </a:solidFill>
              <a:ea typeface="+mn-lt"/>
              <a:cs typeface="+mn-lt"/>
            </a:endParaRPr>
          </a:p>
          <a:p>
            <a:pPr marL="342900" indent="-342900">
              <a:buFont typeface="Arial" panose="020B0604020202020204" pitchFamily="34" charset="0"/>
              <a:buChar char="•"/>
            </a:pPr>
            <a:r>
              <a:rPr lang="en-GB" sz="2000">
                <a:solidFill>
                  <a:srgbClr val="040C28"/>
                </a:solidFill>
                <a:ea typeface="+mn-lt"/>
                <a:cs typeface="+mn-lt"/>
              </a:rPr>
              <a:t>Acceptance</a:t>
            </a:r>
            <a:endParaRPr lang="en-GB" sz="2000">
              <a:solidFill>
                <a:srgbClr val="000000"/>
              </a:solidFill>
              <a:ea typeface="+mn-lt"/>
              <a:cs typeface="+mn-lt"/>
            </a:endParaRPr>
          </a:p>
          <a:p>
            <a:pPr marL="342900" indent="-342900">
              <a:buFont typeface="Arial" panose="020B0604020202020204" pitchFamily="34" charset="0"/>
              <a:buChar char="•"/>
            </a:pPr>
            <a:r>
              <a:rPr lang="en-GB" sz="2000">
                <a:solidFill>
                  <a:srgbClr val="040C28"/>
                </a:solidFill>
                <a:ea typeface="+mn-lt"/>
                <a:cs typeface="+mn-lt"/>
              </a:rPr>
              <a:t>Ethics</a:t>
            </a:r>
            <a:endParaRPr lang="en-GB" sz="2000">
              <a:solidFill>
                <a:srgbClr val="000000"/>
              </a:solidFill>
              <a:ea typeface="+mn-lt"/>
              <a:cs typeface="+mn-lt"/>
            </a:endParaRPr>
          </a:p>
          <a:p>
            <a:pPr marL="342900" indent="-342900">
              <a:buFont typeface="Arial" panose="020B0604020202020204" pitchFamily="34" charset="0"/>
              <a:buChar char="•"/>
            </a:pPr>
            <a:r>
              <a:rPr lang="en-GB" sz="2000">
                <a:solidFill>
                  <a:srgbClr val="040C28"/>
                </a:solidFill>
                <a:ea typeface="+mn-lt"/>
                <a:cs typeface="+mn-lt"/>
              </a:rPr>
              <a:t>Equality </a:t>
            </a:r>
            <a:endParaRPr lang="en-GB" sz="2000">
              <a:solidFill>
                <a:srgbClr val="000000"/>
              </a:solidFill>
              <a:ea typeface="+mn-lt"/>
              <a:cs typeface="+mn-lt"/>
            </a:endParaRPr>
          </a:p>
          <a:p>
            <a:pPr marL="342900" indent="-342900">
              <a:buFont typeface="Arial" panose="020B0604020202020204" pitchFamily="34" charset="0"/>
              <a:buChar char="•"/>
            </a:pPr>
            <a:r>
              <a:rPr lang="en-GB" sz="2000">
                <a:solidFill>
                  <a:srgbClr val="040C28"/>
                </a:solidFill>
                <a:ea typeface="+mn-lt"/>
                <a:cs typeface="+mn-lt"/>
              </a:rPr>
              <a:t>Loss</a:t>
            </a:r>
            <a:endParaRPr lang="en-GB" sz="2000"/>
          </a:p>
        </p:txBody>
      </p:sp>
      <p:pic>
        <p:nvPicPr>
          <p:cNvPr id="2" name="Picture 1" descr="A poster of a person with a blue and yellow background&#10;&#10;Description automatically generated">
            <a:extLst>
              <a:ext uri="{FF2B5EF4-FFF2-40B4-BE49-F238E27FC236}">
                <a16:creationId xmlns:a16="http://schemas.microsoft.com/office/drawing/2014/main" id="{DB607D8C-AB4D-C9CC-F2D1-B5F01DE48074}"/>
              </a:ext>
            </a:extLst>
          </p:cNvPr>
          <p:cNvPicPr>
            <a:picLocks noChangeAspect="1"/>
          </p:cNvPicPr>
          <p:nvPr/>
        </p:nvPicPr>
        <p:blipFill>
          <a:blip r:embed="rId2"/>
          <a:stretch>
            <a:fillRect/>
          </a:stretch>
        </p:blipFill>
        <p:spPr>
          <a:xfrm>
            <a:off x="8728617" y="1289715"/>
            <a:ext cx="3277607" cy="5194019"/>
          </a:xfrm>
          <a:prstGeom prst="rect">
            <a:avLst/>
          </a:prstGeom>
        </p:spPr>
      </p:pic>
      <p:pic>
        <p:nvPicPr>
          <p:cNvPr id="4" name="Picture 3" descr="close up of pages of a book">
            <a:extLst>
              <a:ext uri="{FF2B5EF4-FFF2-40B4-BE49-F238E27FC236}">
                <a16:creationId xmlns:a16="http://schemas.microsoft.com/office/drawing/2014/main" id="{F3235E60-20B3-F8DD-3609-1BB36A1DA30D}"/>
              </a:ext>
            </a:extLst>
          </p:cNvPr>
          <p:cNvPicPr>
            <a:picLocks noChangeAspect="1"/>
          </p:cNvPicPr>
          <p:nvPr/>
        </p:nvPicPr>
        <p:blipFill rotWithShape="1">
          <a:blip r:embed="rId3"/>
          <a:srcRect l="47351" r="9545"/>
          <a:stretch/>
        </p:blipFill>
        <p:spPr>
          <a:xfrm>
            <a:off x="0" y="-14377"/>
            <a:ext cx="3951890" cy="6876281"/>
          </a:xfrm>
          <a:prstGeom prst="rect">
            <a:avLst/>
          </a:prstGeom>
        </p:spPr>
      </p:pic>
      <p:sp>
        <p:nvSpPr>
          <p:cNvPr id="6" name="Rectangle: Rounded Corners 5">
            <a:extLst>
              <a:ext uri="{FF2B5EF4-FFF2-40B4-BE49-F238E27FC236}">
                <a16:creationId xmlns:a16="http://schemas.microsoft.com/office/drawing/2014/main" id="{92CFDE37-6282-E1B7-71B8-394E82912EA3}"/>
              </a:ext>
            </a:extLst>
          </p:cNvPr>
          <p:cNvSpPr/>
          <p:nvPr/>
        </p:nvSpPr>
        <p:spPr>
          <a:xfrm>
            <a:off x="465055" y="208268"/>
            <a:ext cx="3048636" cy="4505807"/>
          </a:xfrm>
          <a:prstGeom prst="roundRect">
            <a:avLst/>
          </a:prstGeom>
          <a:ln/>
        </p:spPr>
        <p:style>
          <a:lnRef idx="2">
            <a:schemeClr val="accent1"/>
          </a:lnRef>
          <a:fillRef idx="1">
            <a:schemeClr val="lt1"/>
          </a:fillRef>
          <a:effectRef idx="0">
            <a:schemeClr val="accent1"/>
          </a:effectRef>
          <a:fontRef idx="minor">
            <a:schemeClr val="dk1"/>
          </a:fontRef>
        </p:style>
        <p:txBody>
          <a:bodyPr lIns="91440" tIns="45720" rIns="91440" bIns="45720" rtlCol="0" anchor="ctr"/>
          <a:lstStyle/>
          <a:p>
            <a:pPr algn="ctr">
              <a:lnSpc>
                <a:spcPct val="150000"/>
              </a:lnSpc>
            </a:pPr>
            <a:r>
              <a:rPr lang="en-US" sz="2000" b="1" i="0" u="none" strike="noStrike" baseline="0">
                <a:solidFill>
                  <a:srgbClr val="000000"/>
                </a:solidFill>
                <a:latin typeface="Aptos"/>
                <a:ea typeface="Segoe UI"/>
                <a:cs typeface="Segoe UI"/>
              </a:rPr>
              <a:t>Expectations</a:t>
            </a:r>
            <a:endParaRPr lang="en-US" sz="2000"/>
          </a:p>
          <a:p>
            <a:pPr marL="342900" indent="-342900">
              <a:lnSpc>
                <a:spcPct val="150000"/>
              </a:lnSpc>
              <a:buFont typeface="Arial,Sans-Serif"/>
              <a:buChar char="•"/>
            </a:pPr>
            <a:r>
              <a:rPr lang="en-US" sz="2000" b="0" i="0" u="none" strike="noStrike" baseline="0">
                <a:solidFill>
                  <a:srgbClr val="000000"/>
                </a:solidFill>
                <a:latin typeface="Aptos"/>
                <a:ea typeface="Arial"/>
                <a:cs typeface="Arial"/>
              </a:rPr>
              <a:t>Sit up </a:t>
            </a:r>
            <a:r>
              <a:rPr lang="en-US" sz="2000">
                <a:solidFill>
                  <a:srgbClr val="000000"/>
                </a:solidFill>
                <a:latin typeface="Aptos"/>
                <a:ea typeface="Arial"/>
                <a:cs typeface="Arial"/>
              </a:rPr>
              <a:t>straight</a:t>
            </a:r>
            <a:r>
              <a:rPr lang="en-US" sz="2000" b="0" i="0" u="none" strike="noStrike" baseline="0">
                <a:solidFill>
                  <a:srgbClr val="000000"/>
                </a:solidFill>
                <a:latin typeface="Aptos"/>
                <a:ea typeface="Arial"/>
                <a:cs typeface="Arial"/>
              </a:rPr>
              <a:t> at your desk​</a:t>
            </a:r>
            <a:r>
              <a:rPr lang="en-US" sz="2000" b="0" i="0">
                <a:solidFill>
                  <a:srgbClr val="000000"/>
                </a:solidFill>
                <a:latin typeface="Aptos"/>
                <a:ea typeface="Arial"/>
                <a:cs typeface="Arial"/>
              </a:rPr>
              <a:t>​</a:t>
            </a:r>
            <a:endParaRPr lang="en-US" sz="2000"/>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Follow my reading with your reading bookmark​</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Listen carefully​</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Learn new vocabulary</a:t>
            </a:r>
          </a:p>
        </p:txBody>
      </p:sp>
      <p:pic>
        <p:nvPicPr>
          <p:cNvPr id="15" name="Picture 14" descr="A black and white logo&#10;&#10;Description automatically generated">
            <a:extLst>
              <a:ext uri="{FF2B5EF4-FFF2-40B4-BE49-F238E27FC236}">
                <a16:creationId xmlns:a16="http://schemas.microsoft.com/office/drawing/2014/main" id="{A263361F-3D1D-301A-37BC-65FB11D93420}"/>
              </a:ext>
            </a:extLst>
          </p:cNvPr>
          <p:cNvPicPr>
            <a:picLocks noChangeAspect="1"/>
          </p:cNvPicPr>
          <p:nvPr/>
        </p:nvPicPr>
        <p:blipFill>
          <a:blip r:embed="rId4"/>
          <a:stretch>
            <a:fillRect/>
          </a:stretch>
        </p:blipFill>
        <p:spPr>
          <a:xfrm>
            <a:off x="603760" y="4929727"/>
            <a:ext cx="2760633" cy="1613679"/>
          </a:xfrm>
          <a:prstGeom prst="rect">
            <a:avLst/>
          </a:prstGeom>
        </p:spPr>
      </p:pic>
    </p:spTree>
    <p:extLst>
      <p:ext uri="{BB962C8B-B14F-4D97-AF65-F5344CB8AC3E}">
        <p14:creationId xmlns:p14="http://schemas.microsoft.com/office/powerpoint/2010/main" val="1521953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AE48B8D-7A59-42A4-A61B-B66E6063DD0D}"/>
              </a:ext>
            </a:extLst>
          </p:cNvPr>
          <p:cNvSpPr>
            <a:spLocks noGrp="1"/>
          </p:cNvSpPr>
          <p:nvPr>
            <p:ph type="ctrTitle"/>
          </p:nvPr>
        </p:nvSpPr>
        <p:spPr>
          <a:xfrm>
            <a:off x="4483291" y="-35375"/>
            <a:ext cx="4250311" cy="801812"/>
          </a:xfrm>
        </p:spPr>
        <p:txBody>
          <a:bodyPr>
            <a:noAutofit/>
          </a:bodyPr>
          <a:lstStyle/>
          <a:p>
            <a:r>
              <a:rPr lang="en-US" sz="3600"/>
              <a:t>You Are A Champion</a:t>
            </a:r>
          </a:p>
        </p:txBody>
      </p:sp>
      <p:sp>
        <p:nvSpPr>
          <p:cNvPr id="9" name="Subtitle 2">
            <a:extLst>
              <a:ext uri="{FF2B5EF4-FFF2-40B4-BE49-F238E27FC236}">
                <a16:creationId xmlns:a16="http://schemas.microsoft.com/office/drawing/2014/main" id="{93871044-9D2C-42D1-8B31-E3D6F11C6013}"/>
              </a:ext>
            </a:extLst>
          </p:cNvPr>
          <p:cNvSpPr>
            <a:spLocks noGrp="1"/>
          </p:cNvSpPr>
          <p:nvPr>
            <p:ph type="subTitle" idx="1"/>
          </p:nvPr>
        </p:nvSpPr>
        <p:spPr>
          <a:xfrm>
            <a:off x="4485351" y="761311"/>
            <a:ext cx="3519183" cy="474504"/>
          </a:xfrm>
        </p:spPr>
        <p:txBody>
          <a:bodyPr vert="horz" lIns="91440" tIns="45720" rIns="91440" bIns="45720" rtlCol="0" anchor="t">
            <a:normAutofit/>
          </a:bodyPr>
          <a:lstStyle/>
          <a:p>
            <a:pPr marL="342900" indent="-342900">
              <a:buFont typeface="Calibri" panose="020B0604020202020204" pitchFamily="34" charset="0"/>
              <a:buChar char="-"/>
            </a:pPr>
            <a:r>
              <a:rPr lang="en-US" sz="2000"/>
              <a:t>By Marcus Rashford</a:t>
            </a:r>
            <a:endParaRPr lang="en-US" sz="2000">
              <a:solidFill>
                <a:schemeClr val="tx1"/>
              </a:solidFill>
            </a:endParaRPr>
          </a:p>
        </p:txBody>
      </p:sp>
      <p:sp>
        <p:nvSpPr>
          <p:cNvPr id="11" name="TextBox 10"/>
          <p:cNvSpPr txBox="1"/>
          <p:nvPr/>
        </p:nvSpPr>
        <p:spPr>
          <a:xfrm>
            <a:off x="4165981" y="1235633"/>
            <a:ext cx="4562635" cy="3293209"/>
          </a:xfrm>
          <a:prstGeom prst="rect">
            <a:avLst/>
          </a:prstGeom>
          <a:noFill/>
        </p:spPr>
        <p:txBody>
          <a:bodyPr wrap="square" lIns="91440" tIns="45720" rIns="91440" bIns="45720" rtlCol="0" anchor="t">
            <a:spAutoFit/>
          </a:bodyPr>
          <a:lstStyle/>
          <a:p>
            <a:r>
              <a:rPr lang="en-US" sz="1600">
                <a:latin typeface="Arial"/>
                <a:cs typeface="Arial"/>
              </a:rPr>
              <a:t>Marcus Rashford is arguably England’s best-loved footballer; not only for his amazing talent on the pitch, but also for his tireless activism fighting for the rights of children in the UK to receive free school meals over lockdown – which led to a government policy U-turn.</a:t>
            </a:r>
            <a:endParaRPr lang="en-US" sz="1600"/>
          </a:p>
          <a:p>
            <a:endParaRPr lang="en-US" sz="1600"/>
          </a:p>
          <a:p>
            <a:r>
              <a:rPr lang="en-US" sz="1600">
                <a:latin typeface="Arial"/>
                <a:cs typeface="Arial"/>
              </a:rPr>
              <a:t>In this book Rashford shows us that anything is possible with hard work, good friends, and a positive attitude.</a:t>
            </a:r>
          </a:p>
          <a:p>
            <a:endParaRPr lang="en-US" sz="1600" b="1">
              <a:latin typeface="Arial"/>
              <a:cs typeface="Arial"/>
            </a:endParaRPr>
          </a:p>
          <a:p>
            <a:r>
              <a:rPr lang="en-US" sz="1600" b="1">
                <a:solidFill>
                  <a:srgbClr val="282828"/>
                </a:solidFill>
                <a:latin typeface="Arial"/>
                <a:cs typeface="Arial"/>
              </a:rPr>
              <a:t>Reading miles:</a:t>
            </a:r>
            <a:r>
              <a:rPr lang="en-US" sz="1600">
                <a:solidFill>
                  <a:srgbClr val="282828"/>
                </a:solidFill>
                <a:latin typeface="Arial"/>
                <a:cs typeface="Arial"/>
              </a:rPr>
              <a:t> At the end of this book, you will have read 29,535 words.</a:t>
            </a:r>
            <a:endParaRPr lang="en-US"/>
          </a:p>
        </p:txBody>
      </p:sp>
      <p:sp>
        <p:nvSpPr>
          <p:cNvPr id="12" name="TextBox 11"/>
          <p:cNvSpPr txBox="1"/>
          <p:nvPr/>
        </p:nvSpPr>
        <p:spPr>
          <a:xfrm>
            <a:off x="4224502" y="4531584"/>
            <a:ext cx="4500597" cy="2616101"/>
          </a:xfrm>
          <a:prstGeom prst="rect">
            <a:avLst/>
          </a:prstGeom>
          <a:noFill/>
        </p:spPr>
        <p:txBody>
          <a:bodyPr wrap="square" lIns="91440" tIns="45720" rIns="91440" bIns="45720" rtlCol="0" anchor="t">
            <a:spAutoFit/>
          </a:bodyPr>
          <a:lstStyle/>
          <a:p>
            <a:r>
              <a:rPr lang="en-US" b="1"/>
              <a:t>Themes:</a:t>
            </a:r>
            <a:endParaRPr lang="en-US"/>
          </a:p>
          <a:p>
            <a:pPr marL="342900" indent="-342900">
              <a:buFont typeface="Arial"/>
              <a:buChar char="•"/>
            </a:pPr>
            <a:r>
              <a:rPr lang="en-US">
                <a:ea typeface="+mn-lt"/>
                <a:cs typeface="+mn-lt"/>
              </a:rPr>
              <a:t>Good Sportsmanship</a:t>
            </a:r>
            <a:endParaRPr lang="en-US"/>
          </a:p>
          <a:p>
            <a:pPr marL="342900" indent="-342900">
              <a:buFont typeface="Arial"/>
              <a:buChar char="•"/>
            </a:pPr>
            <a:r>
              <a:rPr lang="en-US">
                <a:ea typeface="+mn-lt"/>
                <a:cs typeface="+mn-lt"/>
              </a:rPr>
              <a:t>Ambition</a:t>
            </a:r>
          </a:p>
          <a:p>
            <a:pPr marL="342900" indent="-342900">
              <a:buFont typeface="Arial"/>
              <a:buChar char="•"/>
            </a:pPr>
            <a:r>
              <a:rPr lang="en-US">
                <a:ea typeface="+mn-lt"/>
                <a:cs typeface="+mn-lt"/>
              </a:rPr>
              <a:t>Self-acceptance and self-esteem</a:t>
            </a:r>
          </a:p>
          <a:p>
            <a:pPr marL="342900" indent="-342900">
              <a:buFont typeface="Arial"/>
              <a:buChar char="•"/>
            </a:pPr>
            <a:r>
              <a:rPr lang="en-US">
                <a:ea typeface="+mn-lt"/>
                <a:cs typeface="+mn-lt"/>
              </a:rPr>
              <a:t>Helping Others </a:t>
            </a:r>
          </a:p>
          <a:p>
            <a:pPr marL="342900" indent="-342900">
              <a:buFont typeface="Arial"/>
              <a:buChar char="•"/>
            </a:pPr>
            <a:r>
              <a:rPr lang="en-US">
                <a:ea typeface="+mn-lt"/>
                <a:cs typeface="+mn-lt"/>
              </a:rPr>
              <a:t>Bravery </a:t>
            </a:r>
          </a:p>
          <a:p>
            <a:pPr marL="342900" indent="-342900">
              <a:buFont typeface="Arial"/>
              <a:buChar char="•"/>
            </a:pPr>
            <a:r>
              <a:rPr lang="en-US">
                <a:ea typeface="+mn-lt"/>
                <a:cs typeface="+mn-lt"/>
              </a:rPr>
              <a:t>Sharing/Teamwork</a:t>
            </a:r>
          </a:p>
          <a:p>
            <a:pPr marL="342900" indent="-342900">
              <a:buFont typeface="Arial"/>
              <a:buChar char="•"/>
            </a:pPr>
            <a:r>
              <a:rPr lang="en-US">
                <a:ea typeface="+mn-lt"/>
                <a:cs typeface="+mn-lt"/>
              </a:rPr>
              <a:t>Self-discipline and self-improvement</a:t>
            </a:r>
            <a:endParaRPr lang="en-US"/>
          </a:p>
          <a:p>
            <a:pPr marL="342900" indent="-342900">
              <a:buFont typeface="Arial" panose="020B0604020202020204" pitchFamily="34" charset="0"/>
              <a:buChar char="•"/>
            </a:pPr>
            <a:endParaRPr lang="en-GB" sz="2000">
              <a:solidFill>
                <a:srgbClr val="040C28"/>
              </a:solidFill>
            </a:endParaRPr>
          </a:p>
        </p:txBody>
      </p:sp>
      <p:pic>
        <p:nvPicPr>
          <p:cNvPr id="2" name="Picture 1" descr="You Are a Champion">
            <a:extLst>
              <a:ext uri="{FF2B5EF4-FFF2-40B4-BE49-F238E27FC236}">
                <a16:creationId xmlns:a16="http://schemas.microsoft.com/office/drawing/2014/main" id="{66AFE797-5CDC-C3C5-E368-2A7B21AB82ED}"/>
              </a:ext>
            </a:extLst>
          </p:cNvPr>
          <p:cNvPicPr>
            <a:picLocks noChangeAspect="1"/>
          </p:cNvPicPr>
          <p:nvPr/>
        </p:nvPicPr>
        <p:blipFill>
          <a:blip r:embed="rId2"/>
          <a:stretch>
            <a:fillRect/>
          </a:stretch>
        </p:blipFill>
        <p:spPr>
          <a:xfrm>
            <a:off x="8724556" y="1224951"/>
            <a:ext cx="3239908" cy="4566248"/>
          </a:xfrm>
          <a:prstGeom prst="rect">
            <a:avLst/>
          </a:prstGeom>
        </p:spPr>
      </p:pic>
      <p:pic>
        <p:nvPicPr>
          <p:cNvPr id="4" name="Picture 3" descr="close up of pages of a book">
            <a:extLst>
              <a:ext uri="{FF2B5EF4-FFF2-40B4-BE49-F238E27FC236}">
                <a16:creationId xmlns:a16="http://schemas.microsoft.com/office/drawing/2014/main" id="{CCB2D9E4-ECEB-B60C-C4E6-BC4D4A916BDE}"/>
              </a:ext>
            </a:extLst>
          </p:cNvPr>
          <p:cNvPicPr>
            <a:picLocks noChangeAspect="1"/>
          </p:cNvPicPr>
          <p:nvPr/>
        </p:nvPicPr>
        <p:blipFill rotWithShape="1">
          <a:blip r:embed="rId3"/>
          <a:srcRect l="47351" r="9545"/>
          <a:stretch/>
        </p:blipFill>
        <p:spPr>
          <a:xfrm>
            <a:off x="0" y="-14377"/>
            <a:ext cx="3951890" cy="6876281"/>
          </a:xfrm>
          <a:prstGeom prst="rect">
            <a:avLst/>
          </a:prstGeom>
        </p:spPr>
      </p:pic>
      <p:sp>
        <p:nvSpPr>
          <p:cNvPr id="6" name="Rectangle: Rounded Corners 5">
            <a:extLst>
              <a:ext uri="{FF2B5EF4-FFF2-40B4-BE49-F238E27FC236}">
                <a16:creationId xmlns:a16="http://schemas.microsoft.com/office/drawing/2014/main" id="{D19E20EB-182A-E11A-ACE1-4C4B9CD84E2D}"/>
              </a:ext>
            </a:extLst>
          </p:cNvPr>
          <p:cNvSpPr/>
          <p:nvPr/>
        </p:nvSpPr>
        <p:spPr>
          <a:xfrm>
            <a:off x="465055" y="208268"/>
            <a:ext cx="3048636" cy="4505807"/>
          </a:xfrm>
          <a:prstGeom prst="roundRect">
            <a:avLst/>
          </a:prstGeom>
          <a:ln/>
        </p:spPr>
        <p:style>
          <a:lnRef idx="2">
            <a:schemeClr val="accent1"/>
          </a:lnRef>
          <a:fillRef idx="1">
            <a:schemeClr val="lt1"/>
          </a:fillRef>
          <a:effectRef idx="0">
            <a:schemeClr val="accent1"/>
          </a:effectRef>
          <a:fontRef idx="minor">
            <a:schemeClr val="dk1"/>
          </a:fontRef>
        </p:style>
        <p:txBody>
          <a:bodyPr lIns="91440" tIns="45720" rIns="91440" bIns="45720" rtlCol="0" anchor="ctr"/>
          <a:lstStyle/>
          <a:p>
            <a:pPr algn="ctr">
              <a:lnSpc>
                <a:spcPct val="150000"/>
              </a:lnSpc>
            </a:pPr>
            <a:r>
              <a:rPr lang="en-US" sz="2000" b="1" i="0" u="none" strike="noStrike" baseline="0">
                <a:solidFill>
                  <a:srgbClr val="000000"/>
                </a:solidFill>
                <a:latin typeface="Aptos"/>
                <a:ea typeface="Segoe UI"/>
                <a:cs typeface="Segoe UI"/>
              </a:rPr>
              <a:t>Expectations</a:t>
            </a:r>
            <a:endParaRPr lang="en-US" sz="2000"/>
          </a:p>
          <a:p>
            <a:pPr marL="342900" indent="-342900">
              <a:lnSpc>
                <a:spcPct val="150000"/>
              </a:lnSpc>
              <a:buFont typeface="Arial,Sans-Serif"/>
              <a:buChar char="•"/>
            </a:pPr>
            <a:r>
              <a:rPr lang="en-US" sz="2000" b="0" i="0" u="none" strike="noStrike" baseline="0">
                <a:solidFill>
                  <a:srgbClr val="000000"/>
                </a:solidFill>
                <a:latin typeface="Aptos"/>
                <a:ea typeface="Arial"/>
                <a:cs typeface="Arial"/>
              </a:rPr>
              <a:t>Sit up </a:t>
            </a:r>
            <a:r>
              <a:rPr lang="en-US" sz="2000">
                <a:solidFill>
                  <a:srgbClr val="000000"/>
                </a:solidFill>
                <a:latin typeface="Aptos"/>
                <a:ea typeface="Arial"/>
                <a:cs typeface="Arial"/>
              </a:rPr>
              <a:t>straight</a:t>
            </a:r>
            <a:r>
              <a:rPr lang="en-US" sz="2000" b="0" i="0" u="none" strike="noStrike" baseline="0">
                <a:solidFill>
                  <a:srgbClr val="000000"/>
                </a:solidFill>
                <a:latin typeface="Aptos"/>
                <a:ea typeface="Arial"/>
                <a:cs typeface="Arial"/>
              </a:rPr>
              <a:t> at your desk​</a:t>
            </a:r>
            <a:r>
              <a:rPr lang="en-US" sz="2000" b="0" i="0">
                <a:solidFill>
                  <a:srgbClr val="000000"/>
                </a:solidFill>
                <a:latin typeface="Aptos"/>
                <a:ea typeface="Arial"/>
                <a:cs typeface="Arial"/>
              </a:rPr>
              <a:t>​</a:t>
            </a:r>
            <a:endParaRPr lang="en-US" sz="2000"/>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Follow my reading with your reading bookmark​</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Listen carefully​</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Learn new vocabulary</a:t>
            </a:r>
          </a:p>
        </p:txBody>
      </p:sp>
      <p:pic>
        <p:nvPicPr>
          <p:cNvPr id="15" name="Picture 14" descr="A black and white logo&#10;&#10;Description automatically generated">
            <a:extLst>
              <a:ext uri="{FF2B5EF4-FFF2-40B4-BE49-F238E27FC236}">
                <a16:creationId xmlns:a16="http://schemas.microsoft.com/office/drawing/2014/main" id="{C7E2E7DD-E564-4D1C-6345-FA43D08714B8}"/>
              </a:ext>
            </a:extLst>
          </p:cNvPr>
          <p:cNvPicPr>
            <a:picLocks noChangeAspect="1"/>
          </p:cNvPicPr>
          <p:nvPr/>
        </p:nvPicPr>
        <p:blipFill>
          <a:blip r:embed="rId4"/>
          <a:stretch>
            <a:fillRect/>
          </a:stretch>
        </p:blipFill>
        <p:spPr>
          <a:xfrm>
            <a:off x="603760" y="4929727"/>
            <a:ext cx="2760633" cy="1613679"/>
          </a:xfrm>
          <a:prstGeom prst="rect">
            <a:avLst/>
          </a:prstGeom>
        </p:spPr>
      </p:pic>
    </p:spTree>
    <p:extLst>
      <p:ext uri="{BB962C8B-B14F-4D97-AF65-F5344CB8AC3E}">
        <p14:creationId xmlns:p14="http://schemas.microsoft.com/office/powerpoint/2010/main" val="11819084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AE48B8D-7A59-42A4-A61B-B66E6063DD0D}"/>
              </a:ext>
            </a:extLst>
          </p:cNvPr>
          <p:cNvSpPr>
            <a:spLocks noGrp="1"/>
          </p:cNvSpPr>
          <p:nvPr>
            <p:ph type="ctrTitle"/>
          </p:nvPr>
        </p:nvSpPr>
        <p:spPr>
          <a:xfrm>
            <a:off x="3692537" y="-6619"/>
            <a:ext cx="4696008" cy="988717"/>
          </a:xfrm>
        </p:spPr>
        <p:txBody>
          <a:bodyPr>
            <a:noAutofit/>
          </a:bodyPr>
          <a:lstStyle/>
          <a:p>
            <a:r>
              <a:rPr lang="en-US" sz="4800"/>
              <a:t>Ghost Boys </a:t>
            </a:r>
          </a:p>
        </p:txBody>
      </p:sp>
      <p:sp>
        <p:nvSpPr>
          <p:cNvPr id="9" name="Subtitle 2">
            <a:extLst>
              <a:ext uri="{FF2B5EF4-FFF2-40B4-BE49-F238E27FC236}">
                <a16:creationId xmlns:a16="http://schemas.microsoft.com/office/drawing/2014/main" id="{93871044-9D2C-42D1-8B31-E3D6F11C6013}"/>
              </a:ext>
            </a:extLst>
          </p:cNvPr>
          <p:cNvSpPr>
            <a:spLocks noGrp="1"/>
          </p:cNvSpPr>
          <p:nvPr>
            <p:ph type="subTitle" idx="1"/>
          </p:nvPr>
        </p:nvSpPr>
        <p:spPr>
          <a:xfrm>
            <a:off x="4054030" y="976972"/>
            <a:ext cx="3950503" cy="517635"/>
          </a:xfrm>
        </p:spPr>
        <p:txBody>
          <a:bodyPr vert="horz" lIns="91440" tIns="45720" rIns="91440" bIns="45720" rtlCol="0" anchor="t">
            <a:normAutofit/>
          </a:bodyPr>
          <a:lstStyle/>
          <a:p>
            <a:r>
              <a:rPr lang="en-US"/>
              <a:t>By Jewell Parker Rhodes</a:t>
            </a:r>
            <a:endParaRPr lang="en-US">
              <a:solidFill>
                <a:schemeClr val="tx1"/>
              </a:solidFill>
            </a:endParaRPr>
          </a:p>
        </p:txBody>
      </p:sp>
      <p:sp>
        <p:nvSpPr>
          <p:cNvPr id="11" name="TextBox 10"/>
          <p:cNvSpPr txBox="1"/>
          <p:nvPr/>
        </p:nvSpPr>
        <p:spPr>
          <a:xfrm>
            <a:off x="4050961" y="1710086"/>
            <a:ext cx="4318222" cy="2893100"/>
          </a:xfrm>
          <a:prstGeom prst="rect">
            <a:avLst/>
          </a:prstGeom>
          <a:solidFill>
            <a:schemeClr val="bg1"/>
          </a:solidFill>
        </p:spPr>
        <p:txBody>
          <a:bodyPr wrap="square" lIns="91440" tIns="45720" rIns="91440" bIns="45720" rtlCol="0" anchor="t">
            <a:spAutoFit/>
          </a:bodyPr>
          <a:lstStyle/>
          <a:p>
            <a:r>
              <a:rPr lang="en-US" sz="2400">
                <a:solidFill>
                  <a:srgbClr val="141414"/>
                </a:solidFill>
                <a:ea typeface="+mn-lt"/>
                <a:cs typeface="+mn-lt"/>
              </a:rPr>
              <a:t> </a:t>
            </a:r>
            <a:r>
              <a:rPr lang="en-US">
                <a:solidFill>
                  <a:srgbClr val="000000"/>
                </a:solidFill>
                <a:ea typeface="+mn-lt"/>
                <a:cs typeface="+mn-lt"/>
              </a:rPr>
              <a:t>After twelve-year-old Jerome is shot by a white police officer, he observes the aftermath of his death and meets the ghosts of other fallen black boys, including historical figure Emmett Till.</a:t>
            </a:r>
            <a:endParaRPr lang="en-US">
              <a:solidFill>
                <a:srgbClr val="141414"/>
              </a:solidFill>
              <a:ea typeface="+mn-lt"/>
              <a:cs typeface="+mn-lt"/>
            </a:endParaRPr>
          </a:p>
          <a:p>
            <a:endParaRPr lang="en-US">
              <a:solidFill>
                <a:srgbClr val="000000"/>
              </a:solidFill>
              <a:ea typeface="+mn-lt"/>
              <a:cs typeface="+mn-lt"/>
            </a:endParaRPr>
          </a:p>
          <a:p>
            <a:r>
              <a:rPr lang="en-US">
                <a:solidFill>
                  <a:srgbClr val="141414"/>
                </a:solidFill>
                <a:ea typeface="+mn-lt"/>
                <a:cs typeface="+mn-lt"/>
                <a:hlinkClick r:id="rId2">
                  <a:extLst>
                    <a:ext uri="{A12FA001-AC4F-418D-AE19-62706E023703}">
                      <ahyp:hlinkClr xmlns:ahyp="http://schemas.microsoft.com/office/drawing/2018/hyperlinkcolor" val="tx"/>
                    </a:ext>
                  </a:extLst>
                </a:hlinkClick>
              </a:rPr>
              <a:t>Watch this clip to learn more</a:t>
            </a:r>
          </a:p>
          <a:p>
            <a:endParaRPr lang="en-US">
              <a:solidFill>
                <a:srgbClr val="141414"/>
              </a:solidFill>
              <a:ea typeface="+mn-lt"/>
              <a:cs typeface="+mn-lt"/>
            </a:endParaRPr>
          </a:p>
          <a:p>
            <a:r>
              <a:rPr lang="en-US" sz="1600">
                <a:solidFill>
                  <a:srgbClr val="282828"/>
                </a:solidFill>
                <a:latin typeface="Arial"/>
                <a:ea typeface="+mn-lt"/>
                <a:cs typeface="Arial"/>
              </a:rPr>
              <a:t>Reading miles: At the end of this book, you will have read 20,855 words.</a:t>
            </a:r>
            <a:endParaRPr lang="en-US"/>
          </a:p>
        </p:txBody>
      </p:sp>
      <p:sp>
        <p:nvSpPr>
          <p:cNvPr id="12" name="TextBox 11"/>
          <p:cNvSpPr txBox="1"/>
          <p:nvPr/>
        </p:nvSpPr>
        <p:spPr>
          <a:xfrm>
            <a:off x="4310764" y="4603471"/>
            <a:ext cx="3221017" cy="1938992"/>
          </a:xfrm>
          <a:prstGeom prst="rect">
            <a:avLst/>
          </a:prstGeom>
          <a:solidFill>
            <a:schemeClr val="bg1"/>
          </a:solidFill>
        </p:spPr>
        <p:txBody>
          <a:bodyPr wrap="square" lIns="91440" tIns="45720" rIns="91440" bIns="45720" rtlCol="0" anchor="t">
            <a:spAutoFit/>
          </a:bodyPr>
          <a:lstStyle/>
          <a:p>
            <a:r>
              <a:rPr lang="en-US" sz="2000" b="1"/>
              <a:t>Themes:</a:t>
            </a:r>
          </a:p>
          <a:p>
            <a:r>
              <a:rPr lang="en-US" sz="2000">
                <a:solidFill>
                  <a:srgbClr val="000000"/>
                </a:solidFill>
              </a:rPr>
              <a:t>Prejudice</a:t>
            </a:r>
          </a:p>
          <a:p>
            <a:r>
              <a:rPr lang="en-US" sz="2000">
                <a:solidFill>
                  <a:srgbClr val="000000"/>
                </a:solidFill>
              </a:rPr>
              <a:t>Racism</a:t>
            </a:r>
          </a:p>
          <a:p>
            <a:r>
              <a:rPr lang="en-US" sz="2000">
                <a:solidFill>
                  <a:srgbClr val="000000"/>
                </a:solidFill>
              </a:rPr>
              <a:t>Injustice</a:t>
            </a:r>
          </a:p>
          <a:p>
            <a:r>
              <a:rPr lang="en-US" sz="2000">
                <a:solidFill>
                  <a:srgbClr val="000000"/>
                </a:solidFill>
              </a:rPr>
              <a:t>Privilege</a:t>
            </a:r>
          </a:p>
          <a:p>
            <a:pPr marL="342900" indent="-342900">
              <a:buFont typeface="Arial" panose="020B0604020202020204" pitchFamily="34" charset="0"/>
              <a:buChar char="•"/>
            </a:pPr>
            <a:endParaRPr lang="en-GB" sz="2000">
              <a:solidFill>
                <a:srgbClr val="040C28"/>
              </a:solidFill>
            </a:endParaRPr>
          </a:p>
        </p:txBody>
      </p:sp>
      <p:pic>
        <p:nvPicPr>
          <p:cNvPr id="3" name="Picture 2" descr="Ghost Boys : Parker Rhodes, Jewell ...">
            <a:extLst>
              <a:ext uri="{FF2B5EF4-FFF2-40B4-BE49-F238E27FC236}">
                <a16:creationId xmlns:a16="http://schemas.microsoft.com/office/drawing/2014/main" id="{70D8098B-26B0-7BED-D528-41765A6EEC22}"/>
              </a:ext>
            </a:extLst>
          </p:cNvPr>
          <p:cNvPicPr>
            <a:picLocks noChangeAspect="1"/>
          </p:cNvPicPr>
          <p:nvPr/>
        </p:nvPicPr>
        <p:blipFill>
          <a:blip r:embed="rId3"/>
          <a:stretch>
            <a:fillRect/>
          </a:stretch>
        </p:blipFill>
        <p:spPr>
          <a:xfrm>
            <a:off x="8382630" y="753553"/>
            <a:ext cx="3521194" cy="5336515"/>
          </a:xfrm>
          <a:prstGeom prst="rect">
            <a:avLst/>
          </a:prstGeom>
        </p:spPr>
      </p:pic>
      <p:pic>
        <p:nvPicPr>
          <p:cNvPr id="6" name="Picture 5" descr="close up of pages of a book">
            <a:extLst>
              <a:ext uri="{FF2B5EF4-FFF2-40B4-BE49-F238E27FC236}">
                <a16:creationId xmlns:a16="http://schemas.microsoft.com/office/drawing/2014/main" id="{F731F0EB-E934-C4C3-629B-29938B28E4D8}"/>
              </a:ext>
            </a:extLst>
          </p:cNvPr>
          <p:cNvPicPr>
            <a:picLocks noChangeAspect="1"/>
          </p:cNvPicPr>
          <p:nvPr/>
        </p:nvPicPr>
        <p:blipFill rotWithShape="1">
          <a:blip r:embed="rId4"/>
          <a:srcRect l="47351" r="9545"/>
          <a:stretch/>
        </p:blipFill>
        <p:spPr>
          <a:xfrm>
            <a:off x="0" y="-14377"/>
            <a:ext cx="3951890" cy="6876281"/>
          </a:xfrm>
          <a:prstGeom prst="rect">
            <a:avLst/>
          </a:prstGeom>
        </p:spPr>
      </p:pic>
      <p:sp>
        <p:nvSpPr>
          <p:cNvPr id="15" name="Rectangle: Rounded Corners 14">
            <a:extLst>
              <a:ext uri="{FF2B5EF4-FFF2-40B4-BE49-F238E27FC236}">
                <a16:creationId xmlns:a16="http://schemas.microsoft.com/office/drawing/2014/main" id="{4AB00344-7889-5951-6494-ACF63E4745C4}"/>
              </a:ext>
            </a:extLst>
          </p:cNvPr>
          <p:cNvSpPr/>
          <p:nvPr/>
        </p:nvSpPr>
        <p:spPr>
          <a:xfrm>
            <a:off x="465055" y="208268"/>
            <a:ext cx="3048636" cy="4505807"/>
          </a:xfrm>
          <a:prstGeom prst="roundRect">
            <a:avLst/>
          </a:prstGeom>
          <a:ln/>
        </p:spPr>
        <p:style>
          <a:lnRef idx="2">
            <a:schemeClr val="accent1"/>
          </a:lnRef>
          <a:fillRef idx="1">
            <a:schemeClr val="lt1"/>
          </a:fillRef>
          <a:effectRef idx="0">
            <a:schemeClr val="accent1"/>
          </a:effectRef>
          <a:fontRef idx="minor">
            <a:schemeClr val="dk1"/>
          </a:fontRef>
        </p:style>
        <p:txBody>
          <a:bodyPr lIns="91440" tIns="45720" rIns="91440" bIns="45720" rtlCol="0" anchor="ctr"/>
          <a:lstStyle/>
          <a:p>
            <a:pPr algn="ctr">
              <a:lnSpc>
                <a:spcPct val="150000"/>
              </a:lnSpc>
            </a:pPr>
            <a:r>
              <a:rPr lang="en-US" sz="2000" b="1" i="0" u="none" strike="noStrike" baseline="0">
                <a:solidFill>
                  <a:srgbClr val="000000"/>
                </a:solidFill>
                <a:latin typeface="Aptos"/>
                <a:ea typeface="Segoe UI"/>
                <a:cs typeface="Segoe UI"/>
              </a:rPr>
              <a:t>Expectations</a:t>
            </a:r>
            <a:endParaRPr lang="en-US" sz="2000"/>
          </a:p>
          <a:p>
            <a:pPr marL="342900" indent="-342900">
              <a:lnSpc>
                <a:spcPct val="150000"/>
              </a:lnSpc>
              <a:buFont typeface="Arial,Sans-Serif"/>
              <a:buChar char="•"/>
            </a:pPr>
            <a:r>
              <a:rPr lang="en-US" sz="2000" b="0" i="0" u="none" strike="noStrike" baseline="0">
                <a:solidFill>
                  <a:srgbClr val="000000"/>
                </a:solidFill>
                <a:latin typeface="Aptos"/>
                <a:ea typeface="Arial"/>
                <a:cs typeface="Arial"/>
              </a:rPr>
              <a:t>Sit up </a:t>
            </a:r>
            <a:r>
              <a:rPr lang="en-US" sz="2000">
                <a:solidFill>
                  <a:srgbClr val="000000"/>
                </a:solidFill>
                <a:latin typeface="Aptos"/>
                <a:ea typeface="Arial"/>
                <a:cs typeface="Arial"/>
              </a:rPr>
              <a:t>straight</a:t>
            </a:r>
            <a:r>
              <a:rPr lang="en-US" sz="2000" b="0" i="0" u="none" strike="noStrike" baseline="0">
                <a:solidFill>
                  <a:srgbClr val="000000"/>
                </a:solidFill>
                <a:latin typeface="Aptos"/>
                <a:ea typeface="Arial"/>
                <a:cs typeface="Arial"/>
              </a:rPr>
              <a:t> at your desk​</a:t>
            </a:r>
            <a:r>
              <a:rPr lang="en-US" sz="2000" b="0" i="0">
                <a:solidFill>
                  <a:srgbClr val="000000"/>
                </a:solidFill>
                <a:latin typeface="Aptos"/>
                <a:ea typeface="Arial"/>
                <a:cs typeface="Arial"/>
              </a:rPr>
              <a:t>​</a:t>
            </a:r>
            <a:endParaRPr lang="en-US" sz="2000"/>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Follow my reading with your reading bookmark​</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Listen carefully​</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Learn new vocabulary</a:t>
            </a:r>
          </a:p>
        </p:txBody>
      </p:sp>
      <p:pic>
        <p:nvPicPr>
          <p:cNvPr id="18" name="Picture 17" descr="A black and white logo&#10;&#10;Description automatically generated">
            <a:extLst>
              <a:ext uri="{FF2B5EF4-FFF2-40B4-BE49-F238E27FC236}">
                <a16:creationId xmlns:a16="http://schemas.microsoft.com/office/drawing/2014/main" id="{9BD2531A-44E0-52F1-E1FD-38D2917D3584}"/>
              </a:ext>
            </a:extLst>
          </p:cNvPr>
          <p:cNvPicPr>
            <a:picLocks noChangeAspect="1"/>
          </p:cNvPicPr>
          <p:nvPr/>
        </p:nvPicPr>
        <p:blipFill>
          <a:blip r:embed="rId5"/>
          <a:stretch>
            <a:fillRect/>
          </a:stretch>
        </p:blipFill>
        <p:spPr>
          <a:xfrm>
            <a:off x="603760" y="4929727"/>
            <a:ext cx="2760633" cy="1613679"/>
          </a:xfrm>
          <a:prstGeom prst="rect">
            <a:avLst/>
          </a:prstGeom>
        </p:spPr>
      </p:pic>
    </p:spTree>
    <p:extLst>
      <p:ext uri="{BB962C8B-B14F-4D97-AF65-F5344CB8AC3E}">
        <p14:creationId xmlns:p14="http://schemas.microsoft.com/office/powerpoint/2010/main" val="32724494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7D7F80-FBC5-7433-BC07-A1FBAC177DF7}"/>
            </a:ext>
          </a:extLst>
        </p:cNvPr>
        <p:cNvGrpSpPr/>
        <p:nvPr/>
      </p:nvGrpSpPr>
      <p:grpSpPr>
        <a:xfrm>
          <a:off x="0" y="0"/>
          <a:ext cx="0" cy="0"/>
          <a:chOff x="0" y="0"/>
          <a:chExt cx="0" cy="0"/>
        </a:xfrm>
      </p:grpSpPr>
      <p:pic>
        <p:nvPicPr>
          <p:cNvPr id="7" name="Picture 6" descr="close up of pages of a book">
            <a:extLst>
              <a:ext uri="{FF2B5EF4-FFF2-40B4-BE49-F238E27FC236}">
                <a16:creationId xmlns:a16="http://schemas.microsoft.com/office/drawing/2014/main" id="{C5CCD5F3-4F95-1114-C10F-A30C04C9C387}"/>
              </a:ext>
            </a:extLst>
          </p:cNvPr>
          <p:cNvPicPr>
            <a:picLocks noChangeAspect="1"/>
          </p:cNvPicPr>
          <p:nvPr/>
        </p:nvPicPr>
        <p:blipFill rotWithShape="1">
          <a:blip r:embed="rId2"/>
          <a:srcRect l="47351" r="9545"/>
          <a:stretch/>
        </p:blipFill>
        <p:spPr>
          <a:xfrm>
            <a:off x="0" y="-14377"/>
            <a:ext cx="3951890" cy="6876281"/>
          </a:xfrm>
          <a:prstGeom prst="rect">
            <a:avLst/>
          </a:prstGeom>
        </p:spPr>
      </p:pic>
      <p:sp>
        <p:nvSpPr>
          <p:cNvPr id="8" name="Title 1">
            <a:extLst>
              <a:ext uri="{FF2B5EF4-FFF2-40B4-BE49-F238E27FC236}">
                <a16:creationId xmlns:a16="http://schemas.microsoft.com/office/drawing/2014/main" id="{6390A698-EE48-703F-E090-C54AEC3FFB0A}"/>
              </a:ext>
            </a:extLst>
          </p:cNvPr>
          <p:cNvSpPr>
            <a:spLocks noGrp="1"/>
          </p:cNvSpPr>
          <p:nvPr>
            <p:ph type="ctrTitle"/>
          </p:nvPr>
        </p:nvSpPr>
        <p:spPr>
          <a:xfrm>
            <a:off x="529517" y="496587"/>
            <a:ext cx="3028235" cy="974341"/>
          </a:xfrm>
          <a:solidFill>
            <a:schemeClr val="bg1"/>
          </a:solidFill>
        </p:spPr>
        <p:txBody>
          <a:bodyPr>
            <a:noAutofit/>
          </a:bodyPr>
          <a:lstStyle/>
          <a:p>
            <a:r>
              <a:rPr lang="en-US" sz="4800"/>
              <a:t>Year 8</a:t>
            </a:r>
          </a:p>
        </p:txBody>
      </p:sp>
      <p:pic>
        <p:nvPicPr>
          <p:cNvPr id="6" name="Picture 5" descr="A black and white logo&#10;&#10;Description automatically generated">
            <a:extLst>
              <a:ext uri="{FF2B5EF4-FFF2-40B4-BE49-F238E27FC236}">
                <a16:creationId xmlns:a16="http://schemas.microsoft.com/office/drawing/2014/main" id="{28851F54-AB87-B2C7-7601-F076CB87A412}"/>
              </a:ext>
            </a:extLst>
          </p:cNvPr>
          <p:cNvPicPr>
            <a:picLocks noChangeAspect="1"/>
          </p:cNvPicPr>
          <p:nvPr/>
        </p:nvPicPr>
        <p:blipFill>
          <a:blip r:embed="rId3"/>
          <a:stretch>
            <a:fillRect/>
          </a:stretch>
        </p:blipFill>
        <p:spPr>
          <a:xfrm>
            <a:off x="603760" y="2212406"/>
            <a:ext cx="2760633" cy="1613679"/>
          </a:xfrm>
          <a:prstGeom prst="rect">
            <a:avLst/>
          </a:prstGeom>
        </p:spPr>
      </p:pic>
      <p:pic>
        <p:nvPicPr>
          <p:cNvPr id="3" name="Picture 2" descr="Trash by Andy Mulligan - review | Children's books | The Guardian">
            <a:extLst>
              <a:ext uri="{FF2B5EF4-FFF2-40B4-BE49-F238E27FC236}">
                <a16:creationId xmlns:a16="http://schemas.microsoft.com/office/drawing/2014/main" id="{B6EC380B-F656-37D3-B93D-81BCD3934F8F}"/>
              </a:ext>
            </a:extLst>
          </p:cNvPr>
          <p:cNvPicPr>
            <a:picLocks noChangeAspect="1"/>
          </p:cNvPicPr>
          <p:nvPr/>
        </p:nvPicPr>
        <p:blipFill>
          <a:blip r:embed="rId4"/>
          <a:stretch>
            <a:fillRect/>
          </a:stretch>
        </p:blipFill>
        <p:spPr>
          <a:xfrm>
            <a:off x="4481407" y="249027"/>
            <a:ext cx="1994858" cy="3226817"/>
          </a:xfrm>
          <a:prstGeom prst="rect">
            <a:avLst/>
          </a:prstGeom>
        </p:spPr>
      </p:pic>
      <p:pic>
        <p:nvPicPr>
          <p:cNvPr id="5" name="Picture 4" descr="A person wearing a pink head scarf&#10;&#10;AI-generated content may be incorrect.">
            <a:extLst>
              <a:ext uri="{FF2B5EF4-FFF2-40B4-BE49-F238E27FC236}">
                <a16:creationId xmlns:a16="http://schemas.microsoft.com/office/drawing/2014/main" id="{5A1BA94E-DBB3-8976-ADBB-FFF14097ECC8}"/>
              </a:ext>
            </a:extLst>
          </p:cNvPr>
          <p:cNvPicPr>
            <a:picLocks noChangeAspect="1"/>
          </p:cNvPicPr>
          <p:nvPr/>
        </p:nvPicPr>
        <p:blipFill>
          <a:blip r:embed="rId5"/>
          <a:srcRect l="7232" t="-907" r="7143" b="2299"/>
          <a:stretch/>
        </p:blipFill>
        <p:spPr>
          <a:xfrm>
            <a:off x="6932570" y="249027"/>
            <a:ext cx="2078445" cy="3151727"/>
          </a:xfrm>
          <a:prstGeom prst="rect">
            <a:avLst/>
          </a:prstGeom>
        </p:spPr>
      </p:pic>
      <p:pic>
        <p:nvPicPr>
          <p:cNvPr id="11" name="Picture 10" descr="Northern Lights By Philip Pullman">
            <a:extLst>
              <a:ext uri="{FF2B5EF4-FFF2-40B4-BE49-F238E27FC236}">
                <a16:creationId xmlns:a16="http://schemas.microsoft.com/office/drawing/2014/main" id="{7E9209F8-8702-88F2-A8C0-0FF2EC41FA94}"/>
              </a:ext>
            </a:extLst>
          </p:cNvPr>
          <p:cNvPicPr>
            <a:picLocks noChangeAspect="1"/>
          </p:cNvPicPr>
          <p:nvPr/>
        </p:nvPicPr>
        <p:blipFill>
          <a:blip r:embed="rId6"/>
          <a:stretch>
            <a:fillRect/>
          </a:stretch>
        </p:blipFill>
        <p:spPr>
          <a:xfrm>
            <a:off x="4485611" y="3664722"/>
            <a:ext cx="1990654" cy="2748950"/>
          </a:xfrm>
          <a:prstGeom prst="rect">
            <a:avLst/>
          </a:prstGeom>
        </p:spPr>
      </p:pic>
      <p:pic>
        <p:nvPicPr>
          <p:cNvPr id="14" name="Picture 13" descr="Fight Back : Dassu, A. M.: Amazon.co.uk ...">
            <a:extLst>
              <a:ext uri="{FF2B5EF4-FFF2-40B4-BE49-F238E27FC236}">
                <a16:creationId xmlns:a16="http://schemas.microsoft.com/office/drawing/2014/main" id="{4258EA82-EDC5-A2BA-E286-3B8A9D0F913F}"/>
              </a:ext>
            </a:extLst>
          </p:cNvPr>
          <p:cNvPicPr>
            <a:picLocks noChangeAspect="1"/>
          </p:cNvPicPr>
          <p:nvPr/>
        </p:nvPicPr>
        <p:blipFill>
          <a:blip r:embed="rId7"/>
          <a:stretch>
            <a:fillRect/>
          </a:stretch>
        </p:blipFill>
        <p:spPr>
          <a:xfrm>
            <a:off x="7009986" y="3660588"/>
            <a:ext cx="1724206" cy="2753084"/>
          </a:xfrm>
          <a:prstGeom prst="rect">
            <a:avLst/>
          </a:prstGeom>
        </p:spPr>
      </p:pic>
      <p:pic>
        <p:nvPicPr>
          <p:cNvPr id="2" name="Picture 1">
            <a:extLst>
              <a:ext uri="{FF2B5EF4-FFF2-40B4-BE49-F238E27FC236}">
                <a16:creationId xmlns:a16="http://schemas.microsoft.com/office/drawing/2014/main" id="{21A9290C-A5CD-2F34-9354-178A3D0EAEB9}"/>
              </a:ext>
            </a:extLst>
          </p:cNvPr>
          <p:cNvPicPr>
            <a:picLocks noChangeAspect="1"/>
          </p:cNvPicPr>
          <p:nvPr/>
        </p:nvPicPr>
        <p:blipFill>
          <a:blip r:embed="rId8"/>
          <a:stretch>
            <a:fillRect/>
          </a:stretch>
        </p:blipFill>
        <p:spPr>
          <a:xfrm>
            <a:off x="9463856" y="249027"/>
            <a:ext cx="1966144" cy="3125948"/>
          </a:xfrm>
          <a:prstGeom prst="rect">
            <a:avLst/>
          </a:prstGeom>
        </p:spPr>
      </p:pic>
      <p:pic>
        <p:nvPicPr>
          <p:cNvPr id="4" name="Picture 3" descr="A book cover with text&#10;&#10;AI-generated content may be incorrect.">
            <a:extLst>
              <a:ext uri="{FF2B5EF4-FFF2-40B4-BE49-F238E27FC236}">
                <a16:creationId xmlns:a16="http://schemas.microsoft.com/office/drawing/2014/main" id="{001E54AC-B45B-DB17-7F5E-5C2D96622263}"/>
              </a:ext>
            </a:extLst>
          </p:cNvPr>
          <p:cNvPicPr>
            <a:picLocks noChangeAspect="1"/>
          </p:cNvPicPr>
          <p:nvPr/>
        </p:nvPicPr>
        <p:blipFill>
          <a:blip r:embed="rId9"/>
          <a:stretch>
            <a:fillRect/>
          </a:stretch>
        </p:blipFill>
        <p:spPr>
          <a:xfrm>
            <a:off x="9464166" y="3521195"/>
            <a:ext cx="2033856" cy="2892364"/>
          </a:xfrm>
          <a:prstGeom prst="rect">
            <a:avLst/>
          </a:prstGeom>
        </p:spPr>
      </p:pic>
    </p:spTree>
    <p:extLst>
      <p:ext uri="{BB962C8B-B14F-4D97-AF65-F5344CB8AC3E}">
        <p14:creationId xmlns:p14="http://schemas.microsoft.com/office/powerpoint/2010/main" val="16374681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AE48B8D-7A59-42A4-A61B-B66E6063DD0D}"/>
              </a:ext>
            </a:extLst>
          </p:cNvPr>
          <p:cNvSpPr>
            <a:spLocks noGrp="1"/>
          </p:cNvSpPr>
          <p:nvPr>
            <p:ph type="ctrTitle"/>
          </p:nvPr>
        </p:nvSpPr>
        <p:spPr>
          <a:xfrm>
            <a:off x="3951329" y="-20997"/>
            <a:ext cx="3229518" cy="945585"/>
          </a:xfrm>
        </p:spPr>
        <p:txBody>
          <a:bodyPr>
            <a:noAutofit/>
          </a:bodyPr>
          <a:lstStyle/>
          <a:p>
            <a:r>
              <a:rPr lang="en-US" sz="4800"/>
              <a:t>Trash</a:t>
            </a:r>
          </a:p>
        </p:txBody>
      </p:sp>
      <p:sp>
        <p:nvSpPr>
          <p:cNvPr id="9" name="Subtitle 2">
            <a:extLst>
              <a:ext uri="{FF2B5EF4-FFF2-40B4-BE49-F238E27FC236}">
                <a16:creationId xmlns:a16="http://schemas.microsoft.com/office/drawing/2014/main" id="{93871044-9D2C-42D1-8B31-E3D6F11C6013}"/>
              </a:ext>
            </a:extLst>
          </p:cNvPr>
          <p:cNvSpPr>
            <a:spLocks noGrp="1"/>
          </p:cNvSpPr>
          <p:nvPr>
            <p:ph type="subTitle" idx="1"/>
          </p:nvPr>
        </p:nvSpPr>
        <p:spPr>
          <a:xfrm>
            <a:off x="3953389" y="976972"/>
            <a:ext cx="3950503" cy="517635"/>
          </a:xfrm>
        </p:spPr>
        <p:txBody>
          <a:bodyPr vert="horz" lIns="91440" tIns="45720" rIns="91440" bIns="45720" rtlCol="0" anchor="t">
            <a:normAutofit/>
          </a:bodyPr>
          <a:lstStyle/>
          <a:p>
            <a:r>
              <a:rPr lang="en-US" b="1"/>
              <a:t>-By  Andy Mulligan</a:t>
            </a:r>
          </a:p>
        </p:txBody>
      </p:sp>
      <p:sp>
        <p:nvSpPr>
          <p:cNvPr id="12" name="TextBox 11"/>
          <p:cNvSpPr txBox="1"/>
          <p:nvPr/>
        </p:nvSpPr>
        <p:spPr>
          <a:xfrm>
            <a:off x="4068407" y="4324757"/>
            <a:ext cx="3110540" cy="2215991"/>
          </a:xfrm>
          <a:prstGeom prst="rect">
            <a:avLst/>
          </a:prstGeom>
          <a:noFill/>
        </p:spPr>
        <p:txBody>
          <a:bodyPr wrap="square" lIns="91440" tIns="45720" rIns="91440" bIns="45720" rtlCol="0" anchor="t">
            <a:spAutoFit/>
          </a:bodyPr>
          <a:lstStyle/>
          <a:p>
            <a:r>
              <a:rPr lang="en-US" sz="2000" b="1">
                <a:latin typeface="Calibri"/>
                <a:cs typeface="Calibri"/>
              </a:rPr>
              <a:t>Themes</a:t>
            </a:r>
            <a:r>
              <a:rPr lang="en-US" sz="2000">
                <a:latin typeface="Calibri"/>
                <a:cs typeface="Calibri"/>
              </a:rPr>
              <a:t>: </a:t>
            </a:r>
            <a:endParaRPr lang="en-US" sz="2000">
              <a:latin typeface="Calibri"/>
              <a:ea typeface="Calibri"/>
              <a:cs typeface="Calibri"/>
            </a:endParaRPr>
          </a:p>
          <a:p>
            <a:r>
              <a:rPr lang="en-GB" sz="2000">
                <a:latin typeface="Calibri"/>
                <a:cs typeface="Calibri"/>
              </a:rPr>
              <a:t>Poverty / Homelessness</a:t>
            </a:r>
            <a:endParaRPr lang="en-GB" sz="2000">
              <a:latin typeface="Calibri"/>
              <a:ea typeface="Calibri"/>
              <a:cs typeface="Calibri"/>
            </a:endParaRPr>
          </a:p>
          <a:p>
            <a:r>
              <a:rPr lang="en-GB" sz="2000">
                <a:latin typeface="Calibri"/>
                <a:cs typeface="Calibri"/>
              </a:rPr>
              <a:t>Social issues</a:t>
            </a:r>
            <a:endParaRPr lang="en-GB" sz="2000">
              <a:latin typeface="Calibri"/>
              <a:ea typeface="Calibri"/>
              <a:cs typeface="Calibri"/>
            </a:endParaRPr>
          </a:p>
          <a:p>
            <a:r>
              <a:rPr lang="en-GB" sz="2000">
                <a:latin typeface="Calibri"/>
                <a:cs typeface="Calibri"/>
              </a:rPr>
              <a:t>Friendship</a:t>
            </a:r>
            <a:endParaRPr lang="en-GB" sz="2000">
              <a:latin typeface="Calibri"/>
              <a:ea typeface="Calibri"/>
              <a:cs typeface="Calibri"/>
            </a:endParaRPr>
          </a:p>
          <a:p>
            <a:r>
              <a:rPr lang="en-GB" sz="2000">
                <a:latin typeface="Calibri"/>
                <a:cs typeface="Calibri"/>
              </a:rPr>
              <a:t>Politics</a:t>
            </a:r>
            <a:endParaRPr lang="en-GB" sz="2000">
              <a:latin typeface="Calibri"/>
              <a:ea typeface="Calibri"/>
              <a:cs typeface="Calibri"/>
            </a:endParaRPr>
          </a:p>
          <a:p>
            <a:r>
              <a:rPr lang="en-GB" sz="2000">
                <a:latin typeface="Calibri"/>
                <a:cs typeface="Calibri"/>
              </a:rPr>
              <a:t>Waste</a:t>
            </a:r>
            <a:endParaRPr lang="en-GB" sz="2000">
              <a:latin typeface="Calibri"/>
              <a:ea typeface="Calibri"/>
              <a:cs typeface="Calibri"/>
            </a:endParaRPr>
          </a:p>
          <a:p>
            <a:endParaRPr lang="en-US"/>
          </a:p>
        </p:txBody>
      </p:sp>
      <p:sp>
        <p:nvSpPr>
          <p:cNvPr id="18" name="TextBox 17"/>
          <p:cNvSpPr txBox="1"/>
          <p:nvPr/>
        </p:nvSpPr>
        <p:spPr>
          <a:xfrm>
            <a:off x="3953389" y="1498437"/>
            <a:ext cx="4616607" cy="2523768"/>
          </a:xfrm>
          <a:prstGeom prst="rect">
            <a:avLst/>
          </a:prstGeom>
          <a:noFill/>
        </p:spPr>
        <p:txBody>
          <a:bodyPr wrap="square" lIns="91440" tIns="45720" rIns="91440" bIns="45720" rtlCol="0" anchor="t">
            <a:spAutoFit/>
          </a:bodyPr>
          <a:lstStyle/>
          <a:p>
            <a:r>
              <a:rPr lang="en-GB"/>
              <a:t>Trash tells the story of </a:t>
            </a:r>
            <a:r>
              <a:rPr lang="en-GB">
                <a:ea typeface="+mn-lt"/>
                <a:cs typeface="+mn-lt"/>
              </a:rPr>
              <a:t>two fourteen-year-olds, Raphael and Gardo, who team up with a younger boy, Rat, to figure out the mysteries surrounding a bag Raphael finds during their daily life of sorting through trash in a Third World country's dump.</a:t>
            </a:r>
          </a:p>
          <a:p>
            <a:endParaRPr lang="en-GB">
              <a:ea typeface="+mn-lt"/>
              <a:cs typeface="+mn-lt"/>
            </a:endParaRPr>
          </a:p>
          <a:p>
            <a:r>
              <a:rPr lang="en-US" sz="1600" b="1">
                <a:solidFill>
                  <a:srgbClr val="282828"/>
                </a:solidFill>
                <a:latin typeface="Arial"/>
                <a:ea typeface="+mn-lt"/>
                <a:cs typeface="Arial"/>
              </a:rPr>
              <a:t>Reading miles</a:t>
            </a:r>
            <a:r>
              <a:rPr lang="en-US" sz="1600">
                <a:solidFill>
                  <a:srgbClr val="282828"/>
                </a:solidFill>
                <a:latin typeface="Arial"/>
                <a:ea typeface="+mn-lt"/>
                <a:cs typeface="Arial"/>
              </a:rPr>
              <a:t>: At the end of this book, you will have read 49,937  words.</a:t>
            </a:r>
            <a:endParaRPr lang="en-GB"/>
          </a:p>
        </p:txBody>
      </p:sp>
      <p:pic>
        <p:nvPicPr>
          <p:cNvPr id="10" name="Picture 9" descr="Trash by Andy Mulligan - review | Children's books | The Guardian">
            <a:extLst>
              <a:ext uri="{FF2B5EF4-FFF2-40B4-BE49-F238E27FC236}">
                <a16:creationId xmlns:a16="http://schemas.microsoft.com/office/drawing/2014/main" id="{27E94805-3921-2354-28A3-E5142D686B5F}"/>
              </a:ext>
            </a:extLst>
          </p:cNvPr>
          <p:cNvPicPr>
            <a:picLocks noChangeAspect="1"/>
          </p:cNvPicPr>
          <p:nvPr/>
        </p:nvPicPr>
        <p:blipFill>
          <a:blip r:embed="rId2"/>
          <a:stretch>
            <a:fillRect/>
          </a:stretch>
        </p:blipFill>
        <p:spPr>
          <a:xfrm>
            <a:off x="8563515" y="579140"/>
            <a:ext cx="3518857" cy="5699720"/>
          </a:xfrm>
          <a:prstGeom prst="rect">
            <a:avLst/>
          </a:prstGeom>
        </p:spPr>
      </p:pic>
      <p:pic>
        <p:nvPicPr>
          <p:cNvPr id="3" name="Picture 2" descr="close up of pages of a book">
            <a:extLst>
              <a:ext uri="{FF2B5EF4-FFF2-40B4-BE49-F238E27FC236}">
                <a16:creationId xmlns:a16="http://schemas.microsoft.com/office/drawing/2014/main" id="{ABB79C6B-C0E7-E825-9D66-B4206D4C5E0E}"/>
              </a:ext>
            </a:extLst>
          </p:cNvPr>
          <p:cNvPicPr>
            <a:picLocks noChangeAspect="1"/>
          </p:cNvPicPr>
          <p:nvPr/>
        </p:nvPicPr>
        <p:blipFill rotWithShape="1">
          <a:blip r:embed="rId3"/>
          <a:srcRect l="47351" r="9545"/>
          <a:stretch/>
        </p:blipFill>
        <p:spPr>
          <a:xfrm>
            <a:off x="0" y="-14377"/>
            <a:ext cx="3951890" cy="6876281"/>
          </a:xfrm>
          <a:prstGeom prst="rect">
            <a:avLst/>
          </a:prstGeom>
        </p:spPr>
      </p:pic>
      <p:sp>
        <p:nvSpPr>
          <p:cNvPr id="5" name="Rectangle: Rounded Corners 4">
            <a:extLst>
              <a:ext uri="{FF2B5EF4-FFF2-40B4-BE49-F238E27FC236}">
                <a16:creationId xmlns:a16="http://schemas.microsoft.com/office/drawing/2014/main" id="{7C6890AC-E5C1-8F2A-9CCA-2AB0AE23803B}"/>
              </a:ext>
            </a:extLst>
          </p:cNvPr>
          <p:cNvSpPr/>
          <p:nvPr/>
        </p:nvSpPr>
        <p:spPr>
          <a:xfrm>
            <a:off x="465055" y="208268"/>
            <a:ext cx="3048636" cy="4505807"/>
          </a:xfrm>
          <a:prstGeom prst="roundRect">
            <a:avLst/>
          </a:prstGeom>
          <a:ln/>
        </p:spPr>
        <p:style>
          <a:lnRef idx="2">
            <a:schemeClr val="accent1"/>
          </a:lnRef>
          <a:fillRef idx="1">
            <a:schemeClr val="lt1"/>
          </a:fillRef>
          <a:effectRef idx="0">
            <a:schemeClr val="accent1"/>
          </a:effectRef>
          <a:fontRef idx="minor">
            <a:schemeClr val="dk1"/>
          </a:fontRef>
        </p:style>
        <p:txBody>
          <a:bodyPr lIns="91440" tIns="45720" rIns="91440" bIns="45720" rtlCol="0" anchor="ctr"/>
          <a:lstStyle/>
          <a:p>
            <a:pPr algn="ctr">
              <a:lnSpc>
                <a:spcPct val="150000"/>
              </a:lnSpc>
            </a:pPr>
            <a:r>
              <a:rPr lang="en-US" sz="2000" b="1" i="0" u="none" strike="noStrike" baseline="0">
                <a:solidFill>
                  <a:srgbClr val="000000"/>
                </a:solidFill>
                <a:latin typeface="Aptos"/>
                <a:ea typeface="Segoe UI"/>
                <a:cs typeface="Segoe UI"/>
              </a:rPr>
              <a:t>Expectations</a:t>
            </a:r>
            <a:endParaRPr lang="en-US" sz="2000"/>
          </a:p>
          <a:p>
            <a:pPr marL="342900" indent="-342900">
              <a:lnSpc>
                <a:spcPct val="150000"/>
              </a:lnSpc>
              <a:buFont typeface="Arial,Sans-Serif"/>
              <a:buChar char="•"/>
            </a:pPr>
            <a:r>
              <a:rPr lang="en-US" sz="2000" b="0" i="0" u="none" strike="noStrike" baseline="0">
                <a:solidFill>
                  <a:srgbClr val="000000"/>
                </a:solidFill>
                <a:latin typeface="Aptos"/>
                <a:ea typeface="Arial"/>
                <a:cs typeface="Arial"/>
              </a:rPr>
              <a:t>Sit up </a:t>
            </a:r>
            <a:r>
              <a:rPr lang="en-US" sz="2000">
                <a:solidFill>
                  <a:srgbClr val="000000"/>
                </a:solidFill>
                <a:latin typeface="Aptos"/>
                <a:ea typeface="Arial"/>
                <a:cs typeface="Arial"/>
              </a:rPr>
              <a:t>straight</a:t>
            </a:r>
            <a:r>
              <a:rPr lang="en-US" sz="2000" b="0" i="0" u="none" strike="noStrike" baseline="0">
                <a:solidFill>
                  <a:srgbClr val="000000"/>
                </a:solidFill>
                <a:latin typeface="Aptos"/>
                <a:ea typeface="Arial"/>
                <a:cs typeface="Arial"/>
              </a:rPr>
              <a:t> at your desk​</a:t>
            </a:r>
            <a:r>
              <a:rPr lang="en-US" sz="2000" b="0" i="0">
                <a:solidFill>
                  <a:srgbClr val="000000"/>
                </a:solidFill>
                <a:latin typeface="Aptos"/>
                <a:ea typeface="Arial"/>
                <a:cs typeface="Arial"/>
              </a:rPr>
              <a:t>​</a:t>
            </a:r>
            <a:endParaRPr lang="en-US" sz="2000"/>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Follow my reading with your reading bookmark​</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Listen carefully​</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Learn new vocabulary</a:t>
            </a:r>
          </a:p>
        </p:txBody>
      </p:sp>
      <p:pic>
        <p:nvPicPr>
          <p:cNvPr id="11" name="Picture 10" descr="A black and white logo&#10;&#10;Description automatically generated">
            <a:extLst>
              <a:ext uri="{FF2B5EF4-FFF2-40B4-BE49-F238E27FC236}">
                <a16:creationId xmlns:a16="http://schemas.microsoft.com/office/drawing/2014/main" id="{F361E2AA-035A-FCE6-436D-7183F1F71737}"/>
              </a:ext>
            </a:extLst>
          </p:cNvPr>
          <p:cNvPicPr>
            <a:picLocks noChangeAspect="1"/>
          </p:cNvPicPr>
          <p:nvPr/>
        </p:nvPicPr>
        <p:blipFill>
          <a:blip r:embed="rId4"/>
          <a:stretch>
            <a:fillRect/>
          </a:stretch>
        </p:blipFill>
        <p:spPr>
          <a:xfrm>
            <a:off x="603760" y="4929727"/>
            <a:ext cx="2760633" cy="1613679"/>
          </a:xfrm>
          <a:prstGeom prst="rect">
            <a:avLst/>
          </a:prstGeom>
        </p:spPr>
      </p:pic>
    </p:spTree>
    <p:extLst>
      <p:ext uri="{BB962C8B-B14F-4D97-AF65-F5344CB8AC3E}">
        <p14:creationId xmlns:p14="http://schemas.microsoft.com/office/powerpoint/2010/main" val="3975317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AE48B8D-7A59-42A4-A61B-B66E6063DD0D}"/>
              </a:ext>
            </a:extLst>
          </p:cNvPr>
          <p:cNvSpPr>
            <a:spLocks noGrp="1"/>
          </p:cNvSpPr>
          <p:nvPr>
            <p:ph type="ctrTitle"/>
          </p:nvPr>
        </p:nvSpPr>
        <p:spPr>
          <a:xfrm>
            <a:off x="4468914" y="117344"/>
            <a:ext cx="4051631" cy="859628"/>
          </a:xfrm>
        </p:spPr>
        <p:txBody>
          <a:bodyPr>
            <a:noAutofit/>
          </a:bodyPr>
          <a:lstStyle/>
          <a:p>
            <a:r>
              <a:rPr lang="en-US" sz="4800"/>
              <a:t>I am Malala</a:t>
            </a:r>
          </a:p>
        </p:txBody>
      </p:sp>
      <p:sp>
        <p:nvSpPr>
          <p:cNvPr id="9" name="Subtitle 2">
            <a:extLst>
              <a:ext uri="{FF2B5EF4-FFF2-40B4-BE49-F238E27FC236}">
                <a16:creationId xmlns:a16="http://schemas.microsoft.com/office/drawing/2014/main" id="{93871044-9D2C-42D1-8B31-E3D6F11C6013}"/>
              </a:ext>
            </a:extLst>
          </p:cNvPr>
          <p:cNvSpPr>
            <a:spLocks noGrp="1"/>
          </p:cNvSpPr>
          <p:nvPr>
            <p:ph type="subTitle" idx="1"/>
          </p:nvPr>
        </p:nvSpPr>
        <p:spPr>
          <a:xfrm>
            <a:off x="4485351" y="976972"/>
            <a:ext cx="3950503" cy="517635"/>
          </a:xfrm>
        </p:spPr>
        <p:txBody>
          <a:bodyPr vert="horz" lIns="91440" tIns="45720" rIns="91440" bIns="45720" rtlCol="0" anchor="t">
            <a:normAutofit fontScale="55000" lnSpcReduction="20000"/>
          </a:bodyPr>
          <a:lstStyle/>
          <a:p>
            <a:r>
              <a:rPr lang="en-US" err="1"/>
              <a:t>Malal</a:t>
            </a:r>
            <a:r>
              <a:rPr lang="en-US"/>
              <a:t> Yousafzai </a:t>
            </a:r>
          </a:p>
          <a:p>
            <a:r>
              <a:rPr lang="en-US"/>
              <a:t>Co-authored by Christina Lamb.</a:t>
            </a:r>
          </a:p>
          <a:p>
            <a:endParaRPr lang="en-US"/>
          </a:p>
          <a:p>
            <a:endParaRPr lang="en-US">
              <a:solidFill>
                <a:schemeClr val="tx1"/>
              </a:solidFill>
            </a:endParaRPr>
          </a:p>
        </p:txBody>
      </p:sp>
      <p:sp>
        <p:nvSpPr>
          <p:cNvPr id="11" name="TextBox 10"/>
          <p:cNvSpPr txBox="1"/>
          <p:nvPr/>
        </p:nvSpPr>
        <p:spPr>
          <a:xfrm>
            <a:off x="4069753" y="1667126"/>
            <a:ext cx="3937049" cy="3139321"/>
          </a:xfrm>
          <a:prstGeom prst="rect">
            <a:avLst/>
          </a:prstGeom>
          <a:noFill/>
        </p:spPr>
        <p:txBody>
          <a:bodyPr wrap="square" lIns="91440" tIns="45720" rIns="91440" bIns="45720" rtlCol="0" anchor="t">
            <a:spAutoFit/>
          </a:bodyPr>
          <a:lstStyle/>
          <a:p>
            <a:r>
              <a:rPr lang="en-GB"/>
              <a:t>Malala Yousafzai describes her fight for education for girls under Taliban rule, the support she received from her parents to pursue an education and how the Taliban retaliated against her by trying to kill her. </a:t>
            </a:r>
          </a:p>
          <a:p>
            <a:endParaRPr lang="en-GB" b="1"/>
          </a:p>
          <a:p>
            <a:r>
              <a:rPr lang="en-US" sz="1600" b="1">
                <a:solidFill>
                  <a:srgbClr val="282828"/>
                </a:solidFill>
                <a:latin typeface="Arial"/>
                <a:cs typeface="Arial"/>
              </a:rPr>
              <a:t>Reading miles</a:t>
            </a:r>
            <a:r>
              <a:rPr lang="en-US" sz="1600">
                <a:solidFill>
                  <a:srgbClr val="282828"/>
                </a:solidFill>
                <a:latin typeface="Arial"/>
                <a:cs typeface="Arial"/>
              </a:rPr>
              <a:t>: At the end of this book, you will have read 90,914 words.</a:t>
            </a:r>
            <a:endParaRPr lang="en-GB"/>
          </a:p>
          <a:p>
            <a:endParaRPr lang="en-GB" sz="2000"/>
          </a:p>
          <a:p>
            <a:endParaRPr lang="en-GB" sz="2000"/>
          </a:p>
        </p:txBody>
      </p:sp>
      <p:sp>
        <p:nvSpPr>
          <p:cNvPr id="12" name="TextBox 11"/>
          <p:cNvSpPr txBox="1"/>
          <p:nvPr/>
        </p:nvSpPr>
        <p:spPr>
          <a:xfrm>
            <a:off x="4066910" y="4713165"/>
            <a:ext cx="3643639" cy="2062103"/>
          </a:xfrm>
          <a:prstGeom prst="rect">
            <a:avLst/>
          </a:prstGeom>
          <a:noFill/>
        </p:spPr>
        <p:txBody>
          <a:bodyPr wrap="square" lIns="91440" tIns="45720" rIns="91440" bIns="45720" rtlCol="0" anchor="t">
            <a:spAutoFit/>
          </a:bodyPr>
          <a:lstStyle/>
          <a:p>
            <a:r>
              <a:rPr lang="en-US" sz="1600" b="1"/>
              <a:t>Themes:</a:t>
            </a:r>
            <a:endParaRPr lang="en-US"/>
          </a:p>
          <a:p>
            <a:pPr marL="342900" indent="-342900">
              <a:buFont typeface="Arial" panose="020B0604020202020204" pitchFamily="34" charset="0"/>
              <a:buChar char="•"/>
            </a:pPr>
            <a:r>
              <a:rPr lang="en-US" sz="1600"/>
              <a:t>Countries and regions: Pakistan</a:t>
            </a:r>
            <a:endParaRPr lang="en-US"/>
          </a:p>
          <a:p>
            <a:pPr marL="342900" indent="-342900">
              <a:buFont typeface="Arial" panose="020B0604020202020204" pitchFamily="34" charset="0"/>
              <a:buChar char="•"/>
            </a:pPr>
            <a:r>
              <a:rPr lang="en-US" sz="1600"/>
              <a:t>Religion: different values and beliefs</a:t>
            </a:r>
            <a:endParaRPr lang="en-US"/>
          </a:p>
          <a:p>
            <a:pPr marL="342900" indent="-342900">
              <a:buFont typeface="Arial" panose="020B0604020202020204" pitchFamily="34" charset="0"/>
              <a:buChar char="•"/>
            </a:pPr>
            <a:r>
              <a:rPr lang="en-US" sz="1600"/>
              <a:t>Community: Human Rights</a:t>
            </a:r>
          </a:p>
          <a:p>
            <a:pPr marL="342900" indent="-342900">
              <a:buFont typeface="Arial" panose="020B0604020202020204" pitchFamily="34" charset="0"/>
              <a:buChar char="•"/>
            </a:pPr>
            <a:r>
              <a:rPr lang="en-US" sz="1600"/>
              <a:t>Social issues: violence and gender inequality</a:t>
            </a:r>
          </a:p>
          <a:p>
            <a:pPr marL="285750" indent="-285750">
              <a:buFont typeface="Arial" panose="020B0604020202020204" pitchFamily="34" charset="0"/>
              <a:buChar char="•"/>
            </a:pPr>
            <a:r>
              <a:rPr lang="en-US" sz="1600"/>
              <a:t> Global issues: Terrorism</a:t>
            </a:r>
          </a:p>
        </p:txBody>
      </p:sp>
      <p:sp>
        <p:nvSpPr>
          <p:cNvPr id="14" name="TextBox 13"/>
          <p:cNvSpPr txBox="1"/>
          <p:nvPr/>
        </p:nvSpPr>
        <p:spPr>
          <a:xfrm>
            <a:off x="368880" y="1673520"/>
            <a:ext cx="2577011" cy="476042"/>
          </a:xfrm>
          <a:prstGeom prst="rect">
            <a:avLst/>
          </a:prstGeom>
          <a:noFill/>
        </p:spPr>
        <p:txBody>
          <a:bodyPr wrap="square" rtlCol="0">
            <a:spAutoFit/>
          </a:bodyPr>
          <a:lstStyle/>
          <a:p>
            <a:pPr algn="ctr"/>
            <a:r>
              <a:rPr lang="en-US" sz="2400" b="1" u="sng">
                <a:solidFill>
                  <a:schemeClr val="bg1"/>
                </a:solidFill>
              </a:rPr>
              <a:t>EXPECTATIONS:</a:t>
            </a:r>
          </a:p>
        </p:txBody>
      </p:sp>
      <p:sp>
        <p:nvSpPr>
          <p:cNvPr id="16" name="TextBox 15"/>
          <p:cNvSpPr txBox="1"/>
          <p:nvPr/>
        </p:nvSpPr>
        <p:spPr>
          <a:xfrm>
            <a:off x="368880" y="2198730"/>
            <a:ext cx="2527637" cy="3785652"/>
          </a:xfrm>
          <a:prstGeom prst="rect">
            <a:avLst/>
          </a:prstGeom>
          <a:noFill/>
        </p:spPr>
        <p:txBody>
          <a:bodyPr wrap="square" lIns="91440" tIns="45720" rIns="91440" bIns="45720" rtlCol="0" anchor="t">
            <a:spAutoFit/>
          </a:bodyPr>
          <a:lstStyle/>
          <a:p>
            <a:pPr marL="457200" indent="-457200">
              <a:lnSpc>
                <a:spcPct val="150000"/>
              </a:lnSpc>
              <a:buFont typeface="Arial" panose="020B0604020202020204" pitchFamily="34" charset="0"/>
              <a:buChar char="•"/>
            </a:pPr>
            <a:r>
              <a:rPr lang="en-US">
                <a:solidFill>
                  <a:schemeClr val="bg1"/>
                </a:solidFill>
              </a:rPr>
              <a:t>Sit up straight at your desk</a:t>
            </a:r>
          </a:p>
          <a:p>
            <a:pPr marL="457200" indent="-457200">
              <a:lnSpc>
                <a:spcPct val="150000"/>
              </a:lnSpc>
              <a:buFont typeface="Arial" panose="020B0604020202020204" pitchFamily="34" charset="0"/>
              <a:buChar char="•"/>
            </a:pPr>
            <a:r>
              <a:rPr lang="en-US">
                <a:solidFill>
                  <a:schemeClr val="bg1"/>
                </a:solidFill>
              </a:rPr>
              <a:t>Follow my reading with your reading bookmark</a:t>
            </a:r>
          </a:p>
          <a:p>
            <a:pPr marL="457200" indent="-457200">
              <a:lnSpc>
                <a:spcPct val="150000"/>
              </a:lnSpc>
              <a:buFont typeface="Arial" panose="020B0604020202020204" pitchFamily="34" charset="0"/>
              <a:buChar char="•"/>
            </a:pPr>
            <a:r>
              <a:rPr lang="en-US">
                <a:solidFill>
                  <a:schemeClr val="bg1"/>
                </a:solidFill>
              </a:rPr>
              <a:t>Listen carefully</a:t>
            </a:r>
          </a:p>
          <a:p>
            <a:pPr marL="457200" indent="-457200">
              <a:lnSpc>
                <a:spcPct val="150000"/>
              </a:lnSpc>
              <a:buFont typeface="Arial" panose="020B0604020202020204" pitchFamily="34" charset="0"/>
              <a:buChar char="•"/>
            </a:pPr>
            <a:r>
              <a:rPr lang="en-US">
                <a:solidFill>
                  <a:schemeClr val="bg1"/>
                </a:solidFill>
              </a:rPr>
              <a:t>Learn new vocabulary</a:t>
            </a:r>
          </a:p>
          <a:p>
            <a:endParaRPr lang="en-US" sz="2400">
              <a:solidFill>
                <a:schemeClr val="bg1"/>
              </a:solidFill>
            </a:endParaRPr>
          </a:p>
        </p:txBody>
      </p:sp>
      <p:pic>
        <p:nvPicPr>
          <p:cNvPr id="2" name="Picture 1">
            <a:extLst>
              <a:ext uri="{FF2B5EF4-FFF2-40B4-BE49-F238E27FC236}">
                <a16:creationId xmlns:a16="http://schemas.microsoft.com/office/drawing/2014/main" id="{E60A9BD2-44F1-B431-3603-AFB4959EA522}"/>
              </a:ext>
            </a:extLst>
          </p:cNvPr>
          <p:cNvPicPr>
            <a:picLocks noChangeAspect="1"/>
          </p:cNvPicPr>
          <p:nvPr/>
        </p:nvPicPr>
        <p:blipFill>
          <a:blip r:embed="rId2"/>
          <a:stretch>
            <a:fillRect/>
          </a:stretch>
        </p:blipFill>
        <p:spPr>
          <a:xfrm>
            <a:off x="8253907" y="933890"/>
            <a:ext cx="3879500" cy="5352820"/>
          </a:xfrm>
          <a:prstGeom prst="rect">
            <a:avLst/>
          </a:prstGeom>
        </p:spPr>
      </p:pic>
      <p:pic>
        <p:nvPicPr>
          <p:cNvPr id="4" name="Picture 3" descr="close up of pages of a book">
            <a:extLst>
              <a:ext uri="{FF2B5EF4-FFF2-40B4-BE49-F238E27FC236}">
                <a16:creationId xmlns:a16="http://schemas.microsoft.com/office/drawing/2014/main" id="{44D3A814-8BE7-F906-17F4-D82A152D4978}"/>
              </a:ext>
            </a:extLst>
          </p:cNvPr>
          <p:cNvPicPr>
            <a:picLocks noChangeAspect="1"/>
          </p:cNvPicPr>
          <p:nvPr/>
        </p:nvPicPr>
        <p:blipFill rotWithShape="1">
          <a:blip r:embed="rId3"/>
          <a:srcRect l="47351" r="9545"/>
          <a:stretch/>
        </p:blipFill>
        <p:spPr>
          <a:xfrm>
            <a:off x="0" y="-14377"/>
            <a:ext cx="3951890" cy="6876281"/>
          </a:xfrm>
          <a:prstGeom prst="rect">
            <a:avLst/>
          </a:prstGeom>
        </p:spPr>
      </p:pic>
      <p:sp>
        <p:nvSpPr>
          <p:cNvPr id="6" name="Rectangle: Rounded Corners 5">
            <a:extLst>
              <a:ext uri="{FF2B5EF4-FFF2-40B4-BE49-F238E27FC236}">
                <a16:creationId xmlns:a16="http://schemas.microsoft.com/office/drawing/2014/main" id="{5718F70D-3364-0D03-2C3F-3DF9880F9C84}"/>
              </a:ext>
            </a:extLst>
          </p:cNvPr>
          <p:cNvSpPr/>
          <p:nvPr/>
        </p:nvSpPr>
        <p:spPr>
          <a:xfrm>
            <a:off x="465055" y="208268"/>
            <a:ext cx="3048636" cy="4505807"/>
          </a:xfrm>
          <a:prstGeom prst="roundRect">
            <a:avLst/>
          </a:prstGeom>
          <a:ln/>
        </p:spPr>
        <p:style>
          <a:lnRef idx="2">
            <a:schemeClr val="accent1"/>
          </a:lnRef>
          <a:fillRef idx="1">
            <a:schemeClr val="lt1"/>
          </a:fillRef>
          <a:effectRef idx="0">
            <a:schemeClr val="accent1"/>
          </a:effectRef>
          <a:fontRef idx="minor">
            <a:schemeClr val="dk1"/>
          </a:fontRef>
        </p:style>
        <p:txBody>
          <a:bodyPr lIns="91440" tIns="45720" rIns="91440" bIns="45720" rtlCol="0" anchor="ctr"/>
          <a:lstStyle/>
          <a:p>
            <a:pPr algn="ctr">
              <a:lnSpc>
                <a:spcPct val="150000"/>
              </a:lnSpc>
            </a:pPr>
            <a:r>
              <a:rPr lang="en-US" sz="2000" b="1" i="0" u="none" strike="noStrike" baseline="0">
                <a:solidFill>
                  <a:srgbClr val="000000"/>
                </a:solidFill>
                <a:latin typeface="Aptos"/>
                <a:ea typeface="Segoe UI"/>
                <a:cs typeface="Segoe UI"/>
              </a:rPr>
              <a:t>Expectations</a:t>
            </a:r>
            <a:endParaRPr lang="en-US" sz="2000"/>
          </a:p>
          <a:p>
            <a:pPr marL="342900" indent="-342900">
              <a:lnSpc>
                <a:spcPct val="150000"/>
              </a:lnSpc>
              <a:buFont typeface="Arial,Sans-Serif"/>
              <a:buChar char="•"/>
            </a:pPr>
            <a:r>
              <a:rPr lang="en-US" sz="2000" b="0" i="0" u="none" strike="noStrike" baseline="0">
                <a:solidFill>
                  <a:srgbClr val="000000"/>
                </a:solidFill>
                <a:latin typeface="Aptos"/>
                <a:ea typeface="Arial"/>
                <a:cs typeface="Arial"/>
              </a:rPr>
              <a:t>Sit up </a:t>
            </a:r>
            <a:r>
              <a:rPr lang="en-US" sz="2000">
                <a:solidFill>
                  <a:srgbClr val="000000"/>
                </a:solidFill>
                <a:latin typeface="Aptos"/>
                <a:ea typeface="Arial"/>
                <a:cs typeface="Arial"/>
              </a:rPr>
              <a:t>straight</a:t>
            </a:r>
            <a:r>
              <a:rPr lang="en-US" sz="2000" b="0" i="0" u="none" strike="noStrike" baseline="0">
                <a:solidFill>
                  <a:srgbClr val="000000"/>
                </a:solidFill>
                <a:latin typeface="Aptos"/>
                <a:ea typeface="Arial"/>
                <a:cs typeface="Arial"/>
              </a:rPr>
              <a:t> at your desk​</a:t>
            </a:r>
            <a:r>
              <a:rPr lang="en-US" sz="2000" b="0" i="0">
                <a:solidFill>
                  <a:srgbClr val="000000"/>
                </a:solidFill>
                <a:latin typeface="Aptos"/>
                <a:ea typeface="Arial"/>
                <a:cs typeface="Arial"/>
              </a:rPr>
              <a:t>​</a:t>
            </a:r>
            <a:endParaRPr lang="en-US" sz="2000"/>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Follow my reading with your reading bookmark​</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Listen carefully​</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Learn new vocabulary</a:t>
            </a:r>
          </a:p>
        </p:txBody>
      </p:sp>
      <p:pic>
        <p:nvPicPr>
          <p:cNvPr id="15" name="Picture 14" descr="A black and white logo&#10;&#10;Description automatically generated">
            <a:extLst>
              <a:ext uri="{FF2B5EF4-FFF2-40B4-BE49-F238E27FC236}">
                <a16:creationId xmlns:a16="http://schemas.microsoft.com/office/drawing/2014/main" id="{FF57E1C3-304C-C8FB-EA07-77DB66AB2C1F}"/>
              </a:ext>
            </a:extLst>
          </p:cNvPr>
          <p:cNvPicPr>
            <a:picLocks noChangeAspect="1"/>
          </p:cNvPicPr>
          <p:nvPr/>
        </p:nvPicPr>
        <p:blipFill>
          <a:blip r:embed="rId4"/>
          <a:stretch>
            <a:fillRect/>
          </a:stretch>
        </p:blipFill>
        <p:spPr>
          <a:xfrm>
            <a:off x="603760" y="4929727"/>
            <a:ext cx="2760633" cy="1613679"/>
          </a:xfrm>
          <a:prstGeom prst="rect">
            <a:avLst/>
          </a:prstGeom>
        </p:spPr>
      </p:pic>
    </p:spTree>
    <p:extLst>
      <p:ext uri="{BB962C8B-B14F-4D97-AF65-F5344CB8AC3E}">
        <p14:creationId xmlns:p14="http://schemas.microsoft.com/office/powerpoint/2010/main" val="11815330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AE48B8D-7A59-42A4-A61B-B66E6063DD0D}"/>
              </a:ext>
            </a:extLst>
          </p:cNvPr>
          <p:cNvSpPr>
            <a:spLocks noGrp="1"/>
          </p:cNvSpPr>
          <p:nvPr>
            <p:ph type="ctrTitle"/>
          </p:nvPr>
        </p:nvSpPr>
        <p:spPr>
          <a:xfrm>
            <a:off x="3606272" y="209041"/>
            <a:ext cx="5041065" cy="1189999"/>
          </a:xfrm>
        </p:spPr>
        <p:txBody>
          <a:bodyPr>
            <a:noAutofit/>
          </a:bodyPr>
          <a:lstStyle/>
          <a:p>
            <a:r>
              <a:rPr lang="en-US" sz="4400"/>
              <a:t>His Dark Materials Northern Lights</a:t>
            </a:r>
            <a:r>
              <a:rPr lang="en-US" sz="4800"/>
              <a:t> </a:t>
            </a:r>
          </a:p>
        </p:txBody>
      </p:sp>
      <p:sp>
        <p:nvSpPr>
          <p:cNvPr id="9" name="Subtitle 2">
            <a:extLst>
              <a:ext uri="{FF2B5EF4-FFF2-40B4-BE49-F238E27FC236}">
                <a16:creationId xmlns:a16="http://schemas.microsoft.com/office/drawing/2014/main" id="{93871044-9D2C-42D1-8B31-E3D6F11C6013}"/>
              </a:ext>
            </a:extLst>
          </p:cNvPr>
          <p:cNvSpPr>
            <a:spLocks noGrp="1"/>
          </p:cNvSpPr>
          <p:nvPr>
            <p:ph type="subTitle" idx="1"/>
          </p:nvPr>
        </p:nvSpPr>
        <p:spPr>
          <a:xfrm>
            <a:off x="4115338" y="1392774"/>
            <a:ext cx="3950503" cy="517635"/>
          </a:xfrm>
        </p:spPr>
        <p:txBody>
          <a:bodyPr vert="horz" lIns="91440" tIns="45720" rIns="91440" bIns="45720" rtlCol="0" anchor="t">
            <a:normAutofit/>
          </a:bodyPr>
          <a:lstStyle/>
          <a:p>
            <a:pPr marL="342900" indent="-342900">
              <a:buFont typeface="Calibri" panose="020B0604020202020204" pitchFamily="34" charset="0"/>
              <a:buChar char="-"/>
            </a:pPr>
            <a:r>
              <a:rPr lang="en-US"/>
              <a:t>Phillip Pullman</a:t>
            </a:r>
            <a:endParaRPr lang="en-US">
              <a:solidFill>
                <a:schemeClr val="tx1"/>
              </a:solidFill>
            </a:endParaRPr>
          </a:p>
        </p:txBody>
      </p:sp>
      <p:sp>
        <p:nvSpPr>
          <p:cNvPr id="11" name="TextBox 10"/>
          <p:cNvSpPr txBox="1"/>
          <p:nvPr/>
        </p:nvSpPr>
        <p:spPr>
          <a:xfrm>
            <a:off x="4164477" y="1914717"/>
            <a:ext cx="3922571" cy="2800767"/>
          </a:xfrm>
          <a:prstGeom prst="rect">
            <a:avLst/>
          </a:prstGeom>
          <a:noFill/>
        </p:spPr>
        <p:txBody>
          <a:bodyPr wrap="square" lIns="91440" tIns="45720" rIns="91440" bIns="45720" rtlCol="0" anchor="t">
            <a:spAutoFit/>
          </a:bodyPr>
          <a:lstStyle/>
          <a:p>
            <a:r>
              <a:rPr lang="en-US" sz="1600">
                <a:solidFill>
                  <a:srgbClr val="282828"/>
                </a:solidFill>
                <a:latin typeface="Arial"/>
                <a:cs typeface="Arial"/>
              </a:rPr>
              <a:t>Lyra Belacqua and her animal daemon live half-wild and carefree among scholars of Jordan College, Oxford. The destiny that awaits her will take her to the frozen lands of the Arctic, where witch-clans reign and ice-bears fight. Her extraordinary journey will have immeasurable consequences.  </a:t>
            </a:r>
          </a:p>
          <a:p>
            <a:endParaRPr lang="en-US" sz="1600">
              <a:solidFill>
                <a:srgbClr val="282828"/>
              </a:solidFill>
              <a:latin typeface="Arial"/>
              <a:cs typeface="Arial"/>
            </a:endParaRPr>
          </a:p>
          <a:p>
            <a:r>
              <a:rPr lang="en-US" sz="1600" b="1">
                <a:solidFill>
                  <a:srgbClr val="282828"/>
                </a:solidFill>
                <a:latin typeface="Arial"/>
                <a:cs typeface="Arial"/>
              </a:rPr>
              <a:t>Reading miles:</a:t>
            </a:r>
            <a:r>
              <a:rPr lang="en-US" sz="1600">
                <a:solidFill>
                  <a:srgbClr val="282828"/>
                </a:solidFill>
                <a:latin typeface="Arial"/>
                <a:cs typeface="Arial"/>
              </a:rPr>
              <a:t> At the end of this book, you will have read 116,400 words.</a:t>
            </a:r>
            <a:endParaRPr lang="en-US" sz="1600"/>
          </a:p>
        </p:txBody>
      </p:sp>
      <p:sp>
        <p:nvSpPr>
          <p:cNvPr id="12" name="TextBox 11"/>
          <p:cNvSpPr txBox="1"/>
          <p:nvPr/>
        </p:nvSpPr>
        <p:spPr>
          <a:xfrm>
            <a:off x="4166989" y="4926237"/>
            <a:ext cx="2085207" cy="1754326"/>
          </a:xfrm>
          <a:prstGeom prst="rect">
            <a:avLst/>
          </a:prstGeom>
          <a:noFill/>
        </p:spPr>
        <p:txBody>
          <a:bodyPr wrap="square" lIns="91440" tIns="45720" rIns="91440" bIns="45720" rtlCol="0" anchor="t">
            <a:spAutoFit/>
          </a:bodyPr>
          <a:lstStyle/>
          <a:p>
            <a:r>
              <a:rPr lang="en-US" b="1"/>
              <a:t>Themes</a:t>
            </a:r>
            <a:r>
              <a:rPr lang="en-US"/>
              <a:t>: </a:t>
            </a:r>
          </a:p>
          <a:p>
            <a:r>
              <a:rPr lang="en-GB">
                <a:solidFill>
                  <a:srgbClr val="040C28"/>
                </a:solidFill>
              </a:rPr>
              <a:t>Science-fiction</a:t>
            </a:r>
          </a:p>
          <a:p>
            <a:r>
              <a:rPr lang="en-GB">
                <a:solidFill>
                  <a:srgbClr val="040C28"/>
                </a:solidFill>
              </a:rPr>
              <a:t>Astronomy</a:t>
            </a:r>
          </a:p>
          <a:p>
            <a:r>
              <a:rPr lang="en-GB">
                <a:solidFill>
                  <a:srgbClr val="040C28"/>
                </a:solidFill>
              </a:rPr>
              <a:t>Friendship</a:t>
            </a:r>
          </a:p>
          <a:p>
            <a:r>
              <a:rPr lang="en-GB">
                <a:solidFill>
                  <a:srgbClr val="040C28"/>
                </a:solidFill>
              </a:rPr>
              <a:t>Adventure</a:t>
            </a:r>
          </a:p>
          <a:p>
            <a:r>
              <a:rPr lang="en-GB">
                <a:solidFill>
                  <a:srgbClr val="040C28"/>
                </a:solidFill>
              </a:rPr>
              <a:t>Fantasy</a:t>
            </a:r>
          </a:p>
        </p:txBody>
      </p:sp>
      <p:pic>
        <p:nvPicPr>
          <p:cNvPr id="3" name="Picture 2" descr="Northern Lights By Philip Pullman">
            <a:extLst>
              <a:ext uri="{FF2B5EF4-FFF2-40B4-BE49-F238E27FC236}">
                <a16:creationId xmlns:a16="http://schemas.microsoft.com/office/drawing/2014/main" id="{026F4022-34A2-DA18-156F-FB7CA62CBA03}"/>
              </a:ext>
            </a:extLst>
          </p:cNvPr>
          <p:cNvPicPr>
            <a:picLocks noChangeAspect="1"/>
          </p:cNvPicPr>
          <p:nvPr/>
        </p:nvPicPr>
        <p:blipFill>
          <a:blip r:embed="rId2"/>
          <a:stretch>
            <a:fillRect/>
          </a:stretch>
        </p:blipFill>
        <p:spPr>
          <a:xfrm>
            <a:off x="8357145" y="796506"/>
            <a:ext cx="3644049" cy="5322496"/>
          </a:xfrm>
          <a:prstGeom prst="rect">
            <a:avLst/>
          </a:prstGeom>
        </p:spPr>
      </p:pic>
      <p:pic>
        <p:nvPicPr>
          <p:cNvPr id="6" name="Picture 5" descr="close up of pages of a book">
            <a:extLst>
              <a:ext uri="{FF2B5EF4-FFF2-40B4-BE49-F238E27FC236}">
                <a16:creationId xmlns:a16="http://schemas.microsoft.com/office/drawing/2014/main" id="{7EA87340-1B01-30DB-9E6D-E5040D114441}"/>
              </a:ext>
            </a:extLst>
          </p:cNvPr>
          <p:cNvPicPr>
            <a:picLocks noChangeAspect="1"/>
          </p:cNvPicPr>
          <p:nvPr/>
        </p:nvPicPr>
        <p:blipFill rotWithShape="1">
          <a:blip r:embed="rId3"/>
          <a:srcRect l="47351" r="9545"/>
          <a:stretch/>
        </p:blipFill>
        <p:spPr>
          <a:xfrm>
            <a:off x="0" y="-14377"/>
            <a:ext cx="3951890" cy="6876281"/>
          </a:xfrm>
          <a:prstGeom prst="rect">
            <a:avLst/>
          </a:prstGeom>
        </p:spPr>
      </p:pic>
      <p:sp>
        <p:nvSpPr>
          <p:cNvPr id="18" name="Rectangle: Rounded Corners 17">
            <a:extLst>
              <a:ext uri="{FF2B5EF4-FFF2-40B4-BE49-F238E27FC236}">
                <a16:creationId xmlns:a16="http://schemas.microsoft.com/office/drawing/2014/main" id="{5C93B4FE-E925-13A9-3135-D4F1ABD205B7}"/>
              </a:ext>
            </a:extLst>
          </p:cNvPr>
          <p:cNvSpPr/>
          <p:nvPr/>
        </p:nvSpPr>
        <p:spPr>
          <a:xfrm>
            <a:off x="465055" y="208268"/>
            <a:ext cx="3048636" cy="4505807"/>
          </a:xfrm>
          <a:prstGeom prst="roundRect">
            <a:avLst/>
          </a:prstGeom>
          <a:ln/>
        </p:spPr>
        <p:style>
          <a:lnRef idx="2">
            <a:schemeClr val="accent1"/>
          </a:lnRef>
          <a:fillRef idx="1">
            <a:schemeClr val="lt1"/>
          </a:fillRef>
          <a:effectRef idx="0">
            <a:schemeClr val="accent1"/>
          </a:effectRef>
          <a:fontRef idx="minor">
            <a:schemeClr val="dk1"/>
          </a:fontRef>
        </p:style>
        <p:txBody>
          <a:bodyPr lIns="91440" tIns="45720" rIns="91440" bIns="45720" rtlCol="0" anchor="ctr"/>
          <a:lstStyle/>
          <a:p>
            <a:pPr algn="ctr">
              <a:lnSpc>
                <a:spcPct val="150000"/>
              </a:lnSpc>
            </a:pPr>
            <a:r>
              <a:rPr lang="en-US" sz="2000" b="1" i="0" u="none" strike="noStrike" baseline="0">
                <a:solidFill>
                  <a:srgbClr val="000000"/>
                </a:solidFill>
                <a:latin typeface="Aptos"/>
                <a:ea typeface="Segoe UI"/>
                <a:cs typeface="Segoe UI"/>
              </a:rPr>
              <a:t>Expectations</a:t>
            </a:r>
            <a:endParaRPr lang="en-US" sz="2000"/>
          </a:p>
          <a:p>
            <a:pPr marL="342900" indent="-342900">
              <a:lnSpc>
                <a:spcPct val="150000"/>
              </a:lnSpc>
              <a:buFont typeface="Arial,Sans-Serif"/>
              <a:buChar char="•"/>
            </a:pPr>
            <a:r>
              <a:rPr lang="en-US" sz="2000" b="0" i="0" u="none" strike="noStrike" baseline="0">
                <a:solidFill>
                  <a:srgbClr val="000000"/>
                </a:solidFill>
                <a:latin typeface="Aptos"/>
                <a:ea typeface="Arial"/>
                <a:cs typeface="Arial"/>
              </a:rPr>
              <a:t>Sit up </a:t>
            </a:r>
            <a:r>
              <a:rPr lang="en-US" sz="2000">
                <a:solidFill>
                  <a:srgbClr val="000000"/>
                </a:solidFill>
                <a:latin typeface="Aptos"/>
                <a:ea typeface="Arial"/>
                <a:cs typeface="Arial"/>
              </a:rPr>
              <a:t>straight</a:t>
            </a:r>
            <a:r>
              <a:rPr lang="en-US" sz="2000" b="0" i="0" u="none" strike="noStrike" baseline="0">
                <a:solidFill>
                  <a:srgbClr val="000000"/>
                </a:solidFill>
                <a:latin typeface="Aptos"/>
                <a:ea typeface="Arial"/>
                <a:cs typeface="Arial"/>
              </a:rPr>
              <a:t> at your desk​</a:t>
            </a:r>
            <a:r>
              <a:rPr lang="en-US" sz="2000" b="0" i="0">
                <a:solidFill>
                  <a:srgbClr val="000000"/>
                </a:solidFill>
                <a:latin typeface="Aptos"/>
                <a:ea typeface="Arial"/>
                <a:cs typeface="Arial"/>
              </a:rPr>
              <a:t>​</a:t>
            </a:r>
            <a:endParaRPr lang="en-US" sz="2000"/>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Follow my reading with your reading bookmark​</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Listen carefully​</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Learn new vocabulary</a:t>
            </a:r>
          </a:p>
        </p:txBody>
      </p:sp>
      <p:pic>
        <p:nvPicPr>
          <p:cNvPr id="20" name="Picture 19" descr="A black and white logo&#10;&#10;Description automatically generated">
            <a:extLst>
              <a:ext uri="{FF2B5EF4-FFF2-40B4-BE49-F238E27FC236}">
                <a16:creationId xmlns:a16="http://schemas.microsoft.com/office/drawing/2014/main" id="{360C1CAB-CEDE-E629-2371-79F6B4AF7C48}"/>
              </a:ext>
            </a:extLst>
          </p:cNvPr>
          <p:cNvPicPr>
            <a:picLocks noChangeAspect="1"/>
          </p:cNvPicPr>
          <p:nvPr/>
        </p:nvPicPr>
        <p:blipFill>
          <a:blip r:embed="rId4"/>
          <a:stretch>
            <a:fillRect/>
          </a:stretch>
        </p:blipFill>
        <p:spPr>
          <a:xfrm>
            <a:off x="603760" y="4929727"/>
            <a:ext cx="2760633" cy="1613679"/>
          </a:xfrm>
          <a:prstGeom prst="rect">
            <a:avLst/>
          </a:prstGeom>
        </p:spPr>
      </p:pic>
    </p:spTree>
    <p:extLst>
      <p:ext uri="{BB962C8B-B14F-4D97-AF65-F5344CB8AC3E}">
        <p14:creationId xmlns:p14="http://schemas.microsoft.com/office/powerpoint/2010/main" val="25347890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AE48B8D-7A59-42A4-A61B-B66E6063DD0D}"/>
              </a:ext>
            </a:extLst>
          </p:cNvPr>
          <p:cNvSpPr>
            <a:spLocks noGrp="1"/>
          </p:cNvSpPr>
          <p:nvPr>
            <p:ph type="ctrTitle"/>
          </p:nvPr>
        </p:nvSpPr>
        <p:spPr>
          <a:xfrm>
            <a:off x="4123857" y="-6619"/>
            <a:ext cx="3761480" cy="859321"/>
          </a:xfrm>
          <a:noFill/>
        </p:spPr>
        <p:txBody>
          <a:bodyPr>
            <a:noAutofit/>
          </a:bodyPr>
          <a:lstStyle/>
          <a:p>
            <a:r>
              <a:rPr lang="en-US" sz="4800"/>
              <a:t>Fight Back</a:t>
            </a:r>
          </a:p>
        </p:txBody>
      </p:sp>
      <p:sp>
        <p:nvSpPr>
          <p:cNvPr id="9" name="Subtitle 2">
            <a:extLst>
              <a:ext uri="{FF2B5EF4-FFF2-40B4-BE49-F238E27FC236}">
                <a16:creationId xmlns:a16="http://schemas.microsoft.com/office/drawing/2014/main" id="{93871044-9D2C-42D1-8B31-E3D6F11C6013}"/>
              </a:ext>
            </a:extLst>
          </p:cNvPr>
          <p:cNvSpPr>
            <a:spLocks noGrp="1"/>
          </p:cNvSpPr>
          <p:nvPr>
            <p:ph type="subTitle" idx="1"/>
          </p:nvPr>
        </p:nvSpPr>
        <p:spPr>
          <a:xfrm>
            <a:off x="3924634" y="847576"/>
            <a:ext cx="3950503" cy="517635"/>
          </a:xfrm>
        </p:spPr>
        <p:txBody>
          <a:bodyPr vert="horz" lIns="91440" tIns="45720" rIns="91440" bIns="45720" rtlCol="0" anchor="t">
            <a:normAutofit/>
          </a:bodyPr>
          <a:lstStyle/>
          <a:p>
            <a:pPr marL="342900" indent="-342900">
              <a:buFont typeface="Calibri" panose="020B0604020202020204" pitchFamily="34" charset="0"/>
              <a:buChar char="-"/>
            </a:pPr>
            <a:r>
              <a:rPr lang="en-US"/>
              <a:t>By A. M. </a:t>
            </a:r>
            <a:r>
              <a:rPr lang="en-US" err="1"/>
              <a:t>Dassu</a:t>
            </a:r>
            <a:endParaRPr lang="en-US" err="1">
              <a:solidFill>
                <a:schemeClr val="tx1"/>
              </a:solidFill>
            </a:endParaRPr>
          </a:p>
        </p:txBody>
      </p:sp>
      <p:sp>
        <p:nvSpPr>
          <p:cNvPr id="11" name="TextBox 10"/>
          <p:cNvSpPr txBox="1"/>
          <p:nvPr/>
        </p:nvSpPr>
        <p:spPr>
          <a:xfrm>
            <a:off x="4165982" y="1422537"/>
            <a:ext cx="3930034" cy="2831544"/>
          </a:xfrm>
          <a:prstGeom prst="rect">
            <a:avLst/>
          </a:prstGeom>
          <a:noFill/>
        </p:spPr>
        <p:txBody>
          <a:bodyPr wrap="square" lIns="91440" tIns="45720" rIns="91440" bIns="45720" rtlCol="0" anchor="t">
            <a:spAutoFit/>
          </a:bodyPr>
          <a:lstStyle/>
          <a:p>
            <a:r>
              <a:rPr lang="en-US">
                <a:latin typeface="Calibri"/>
                <a:ea typeface="Calibri"/>
                <a:cs typeface="Calibri"/>
              </a:rPr>
              <a:t> </a:t>
            </a:r>
            <a:r>
              <a:rPr lang="en-US" sz="1600" b="1">
                <a:solidFill>
                  <a:srgbClr val="282828"/>
                </a:solidFill>
                <a:latin typeface="Arial"/>
                <a:ea typeface="Calibri"/>
                <a:cs typeface="Arial"/>
              </a:rPr>
              <a:t>An empowering story about finding your identity and the courage to fight for it.</a:t>
            </a:r>
            <a:r>
              <a:rPr lang="en-US" sz="1600">
                <a:solidFill>
                  <a:srgbClr val="282828"/>
                </a:solidFill>
                <a:latin typeface="Arial"/>
                <a:ea typeface="Calibri"/>
                <a:cs typeface="Arial"/>
              </a:rPr>
              <a:t> Aaliyah is an ordinary thirteen-year-old living in the Midlands – she’s into her books, shoes, K-pop and she is a Muslim. She has always felt at home where she lives … until a terrorist attack in her area changes everything. </a:t>
            </a:r>
          </a:p>
          <a:p>
            <a:endParaRPr lang="en-US" sz="1600" b="1">
              <a:solidFill>
                <a:srgbClr val="282828"/>
              </a:solidFill>
              <a:latin typeface="Arial"/>
              <a:ea typeface="Calibri"/>
              <a:cs typeface="Arial"/>
            </a:endParaRPr>
          </a:p>
          <a:p>
            <a:r>
              <a:rPr lang="en-US" sz="1600" b="1">
                <a:solidFill>
                  <a:srgbClr val="282828"/>
                </a:solidFill>
                <a:latin typeface="Arial"/>
                <a:ea typeface="Calibri"/>
                <a:cs typeface="Arial"/>
              </a:rPr>
              <a:t>Reading miles:</a:t>
            </a:r>
            <a:r>
              <a:rPr lang="en-US" sz="1600">
                <a:solidFill>
                  <a:srgbClr val="282828"/>
                </a:solidFill>
                <a:latin typeface="Arial"/>
                <a:ea typeface="Calibri"/>
                <a:cs typeface="Arial"/>
              </a:rPr>
              <a:t> At the end of this book, you will have read 73,305 words.</a:t>
            </a:r>
            <a:endParaRPr lang="en-US"/>
          </a:p>
        </p:txBody>
      </p:sp>
      <p:sp>
        <p:nvSpPr>
          <p:cNvPr id="12" name="TextBox 11"/>
          <p:cNvSpPr txBox="1"/>
          <p:nvPr/>
        </p:nvSpPr>
        <p:spPr>
          <a:xfrm>
            <a:off x="4095103" y="4718489"/>
            <a:ext cx="3997394" cy="1938992"/>
          </a:xfrm>
          <a:prstGeom prst="rect">
            <a:avLst/>
          </a:prstGeom>
          <a:noFill/>
        </p:spPr>
        <p:txBody>
          <a:bodyPr wrap="square" lIns="91440" tIns="45720" rIns="91440" bIns="45720" rtlCol="0" anchor="t">
            <a:spAutoFit/>
          </a:bodyPr>
          <a:lstStyle/>
          <a:p>
            <a:r>
              <a:rPr lang="en-US" sz="2000" b="1"/>
              <a:t>Themes:</a:t>
            </a:r>
          </a:p>
          <a:p>
            <a:pPr marL="342900" indent="-342900">
              <a:buFont typeface="Arial" panose="020B0604020202020204" pitchFamily="34" charset="0"/>
              <a:buChar char="•"/>
            </a:pPr>
            <a:r>
              <a:rPr lang="en-GB" sz="2000">
                <a:solidFill>
                  <a:srgbClr val="040C28"/>
                </a:solidFill>
                <a:ea typeface="+mn-lt"/>
                <a:cs typeface="+mn-lt"/>
              </a:rPr>
              <a:t>Friendships and family</a:t>
            </a:r>
          </a:p>
          <a:p>
            <a:pPr marL="342900" indent="-342900">
              <a:buFont typeface="Arial" panose="020B0604020202020204" pitchFamily="34" charset="0"/>
              <a:buChar char="•"/>
            </a:pPr>
            <a:r>
              <a:rPr lang="en-GB" sz="2000">
                <a:solidFill>
                  <a:srgbClr val="040C28"/>
                </a:solidFill>
                <a:ea typeface="+mn-lt"/>
                <a:cs typeface="+mn-lt"/>
              </a:rPr>
              <a:t>Standing up to hate</a:t>
            </a:r>
          </a:p>
          <a:p>
            <a:pPr marL="342900" indent="-342900">
              <a:buFont typeface="Arial" panose="020B0604020202020204" pitchFamily="34" charset="0"/>
              <a:buChar char="•"/>
            </a:pPr>
            <a:r>
              <a:rPr lang="en-GB" sz="2000">
                <a:solidFill>
                  <a:srgbClr val="040C28"/>
                </a:solidFill>
                <a:ea typeface="+mn-lt"/>
                <a:cs typeface="+mn-lt"/>
              </a:rPr>
              <a:t>Harmful stereotypes</a:t>
            </a:r>
          </a:p>
          <a:p>
            <a:pPr marL="342900" indent="-342900">
              <a:buFont typeface="Arial" panose="020B0604020202020204" pitchFamily="34" charset="0"/>
              <a:buChar char="•"/>
            </a:pPr>
            <a:r>
              <a:rPr lang="en-GB" sz="2000">
                <a:solidFill>
                  <a:srgbClr val="040C28"/>
                </a:solidFill>
                <a:ea typeface="+mn-lt"/>
                <a:cs typeface="+mn-lt"/>
              </a:rPr>
              <a:t>Bullying and banter</a:t>
            </a:r>
          </a:p>
          <a:p>
            <a:pPr marL="342900" indent="-342900">
              <a:buFont typeface="Arial" panose="020B0604020202020204" pitchFamily="34" charset="0"/>
              <a:buChar char="•"/>
            </a:pPr>
            <a:r>
              <a:rPr lang="en-GB" sz="2000">
                <a:solidFill>
                  <a:srgbClr val="040C28"/>
                </a:solidFill>
                <a:ea typeface="+mn-lt"/>
                <a:cs typeface="+mn-lt"/>
              </a:rPr>
              <a:t>Emotion, courage and violence</a:t>
            </a:r>
          </a:p>
        </p:txBody>
      </p:sp>
      <p:pic>
        <p:nvPicPr>
          <p:cNvPr id="3" name="Picture 2" descr="Fight Back : Dassu, A. M.: Amazon.co.uk ...">
            <a:extLst>
              <a:ext uri="{FF2B5EF4-FFF2-40B4-BE49-F238E27FC236}">
                <a16:creationId xmlns:a16="http://schemas.microsoft.com/office/drawing/2014/main" id="{8A2880EC-A7C3-DE6F-0D17-C2834B46C942}"/>
              </a:ext>
            </a:extLst>
          </p:cNvPr>
          <p:cNvPicPr>
            <a:picLocks noChangeAspect="1"/>
          </p:cNvPicPr>
          <p:nvPr/>
        </p:nvPicPr>
        <p:blipFill>
          <a:blip r:embed="rId2"/>
          <a:stretch>
            <a:fillRect/>
          </a:stretch>
        </p:blipFill>
        <p:spPr>
          <a:xfrm>
            <a:off x="8253144" y="557213"/>
            <a:ext cx="3693902" cy="5743573"/>
          </a:xfrm>
          <a:prstGeom prst="rect">
            <a:avLst/>
          </a:prstGeom>
        </p:spPr>
      </p:pic>
      <p:pic>
        <p:nvPicPr>
          <p:cNvPr id="6" name="Picture 5" descr="close up of pages of a book">
            <a:extLst>
              <a:ext uri="{FF2B5EF4-FFF2-40B4-BE49-F238E27FC236}">
                <a16:creationId xmlns:a16="http://schemas.microsoft.com/office/drawing/2014/main" id="{57B730FD-2EC5-AA4D-EE6F-B8FE668CB58D}"/>
              </a:ext>
            </a:extLst>
          </p:cNvPr>
          <p:cNvPicPr>
            <a:picLocks noChangeAspect="1"/>
          </p:cNvPicPr>
          <p:nvPr/>
        </p:nvPicPr>
        <p:blipFill rotWithShape="1">
          <a:blip r:embed="rId3"/>
          <a:srcRect l="47351" r="9545"/>
          <a:stretch/>
        </p:blipFill>
        <p:spPr>
          <a:xfrm>
            <a:off x="0" y="-14377"/>
            <a:ext cx="3951890" cy="6876281"/>
          </a:xfrm>
          <a:prstGeom prst="rect">
            <a:avLst/>
          </a:prstGeom>
        </p:spPr>
      </p:pic>
      <p:sp>
        <p:nvSpPr>
          <p:cNvPr id="15" name="Rectangle: Rounded Corners 14">
            <a:extLst>
              <a:ext uri="{FF2B5EF4-FFF2-40B4-BE49-F238E27FC236}">
                <a16:creationId xmlns:a16="http://schemas.microsoft.com/office/drawing/2014/main" id="{0BC7B43E-4712-372D-FFFA-7481FDC79300}"/>
              </a:ext>
            </a:extLst>
          </p:cNvPr>
          <p:cNvSpPr/>
          <p:nvPr/>
        </p:nvSpPr>
        <p:spPr>
          <a:xfrm>
            <a:off x="465055" y="208268"/>
            <a:ext cx="3048636" cy="4505807"/>
          </a:xfrm>
          <a:prstGeom prst="roundRect">
            <a:avLst/>
          </a:prstGeom>
          <a:ln/>
        </p:spPr>
        <p:style>
          <a:lnRef idx="2">
            <a:schemeClr val="accent1"/>
          </a:lnRef>
          <a:fillRef idx="1">
            <a:schemeClr val="lt1"/>
          </a:fillRef>
          <a:effectRef idx="0">
            <a:schemeClr val="accent1"/>
          </a:effectRef>
          <a:fontRef idx="minor">
            <a:schemeClr val="dk1"/>
          </a:fontRef>
        </p:style>
        <p:txBody>
          <a:bodyPr lIns="91440" tIns="45720" rIns="91440" bIns="45720" rtlCol="0" anchor="ctr"/>
          <a:lstStyle/>
          <a:p>
            <a:pPr algn="ctr">
              <a:lnSpc>
                <a:spcPct val="150000"/>
              </a:lnSpc>
            </a:pPr>
            <a:r>
              <a:rPr lang="en-US" sz="2000" b="1" i="0" u="none" strike="noStrike" baseline="0">
                <a:solidFill>
                  <a:srgbClr val="000000"/>
                </a:solidFill>
                <a:latin typeface="Aptos"/>
                <a:ea typeface="Segoe UI"/>
                <a:cs typeface="Segoe UI"/>
              </a:rPr>
              <a:t>Expectations</a:t>
            </a:r>
            <a:endParaRPr lang="en-US" sz="2000"/>
          </a:p>
          <a:p>
            <a:pPr marL="342900" indent="-342900">
              <a:lnSpc>
                <a:spcPct val="150000"/>
              </a:lnSpc>
              <a:buFont typeface="Arial,Sans-Serif"/>
              <a:buChar char="•"/>
            </a:pPr>
            <a:r>
              <a:rPr lang="en-US" sz="2000" b="0" i="0" u="none" strike="noStrike" baseline="0">
                <a:solidFill>
                  <a:srgbClr val="000000"/>
                </a:solidFill>
                <a:latin typeface="Aptos"/>
                <a:ea typeface="Arial"/>
                <a:cs typeface="Arial"/>
              </a:rPr>
              <a:t>Sit up </a:t>
            </a:r>
            <a:r>
              <a:rPr lang="en-US" sz="2000">
                <a:solidFill>
                  <a:srgbClr val="000000"/>
                </a:solidFill>
                <a:latin typeface="Aptos"/>
                <a:ea typeface="Arial"/>
                <a:cs typeface="Arial"/>
              </a:rPr>
              <a:t>straight</a:t>
            </a:r>
            <a:r>
              <a:rPr lang="en-US" sz="2000" b="0" i="0" u="none" strike="noStrike" baseline="0">
                <a:solidFill>
                  <a:srgbClr val="000000"/>
                </a:solidFill>
                <a:latin typeface="Aptos"/>
                <a:ea typeface="Arial"/>
                <a:cs typeface="Arial"/>
              </a:rPr>
              <a:t> at your desk​</a:t>
            </a:r>
            <a:r>
              <a:rPr lang="en-US" sz="2000" b="0" i="0">
                <a:solidFill>
                  <a:srgbClr val="000000"/>
                </a:solidFill>
                <a:latin typeface="Aptos"/>
                <a:ea typeface="Arial"/>
                <a:cs typeface="Arial"/>
              </a:rPr>
              <a:t>​</a:t>
            </a:r>
            <a:endParaRPr lang="en-US" sz="2000"/>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Follow my reading with your reading bookmark​</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Listen carefully​</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Learn new vocabulary</a:t>
            </a:r>
          </a:p>
        </p:txBody>
      </p:sp>
      <p:pic>
        <p:nvPicPr>
          <p:cNvPr id="18" name="Picture 17" descr="A black and white logo&#10;&#10;Description automatically generated">
            <a:extLst>
              <a:ext uri="{FF2B5EF4-FFF2-40B4-BE49-F238E27FC236}">
                <a16:creationId xmlns:a16="http://schemas.microsoft.com/office/drawing/2014/main" id="{B47E9C44-FC88-E13A-BDC8-0A46C783F356}"/>
              </a:ext>
            </a:extLst>
          </p:cNvPr>
          <p:cNvPicPr>
            <a:picLocks noChangeAspect="1"/>
          </p:cNvPicPr>
          <p:nvPr/>
        </p:nvPicPr>
        <p:blipFill>
          <a:blip r:embed="rId4"/>
          <a:stretch>
            <a:fillRect/>
          </a:stretch>
        </p:blipFill>
        <p:spPr>
          <a:xfrm>
            <a:off x="603760" y="4929727"/>
            <a:ext cx="2760633" cy="1613679"/>
          </a:xfrm>
          <a:prstGeom prst="rect">
            <a:avLst/>
          </a:prstGeom>
        </p:spPr>
      </p:pic>
    </p:spTree>
    <p:extLst>
      <p:ext uri="{BB962C8B-B14F-4D97-AF65-F5344CB8AC3E}">
        <p14:creationId xmlns:p14="http://schemas.microsoft.com/office/powerpoint/2010/main" val="35652342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3A3E5C-962F-615A-E81B-F586F545A09B}"/>
            </a:ext>
          </a:extLst>
        </p:cNvPr>
        <p:cNvGrpSpPr/>
        <p:nvPr/>
      </p:nvGrpSpPr>
      <p:grpSpPr>
        <a:xfrm>
          <a:off x="0" y="0"/>
          <a:ext cx="0" cy="0"/>
          <a:chOff x="0" y="0"/>
          <a:chExt cx="0" cy="0"/>
        </a:xfrm>
      </p:grpSpPr>
      <p:pic>
        <p:nvPicPr>
          <p:cNvPr id="7" name="Picture 6" descr="close up of pages of a book">
            <a:extLst>
              <a:ext uri="{FF2B5EF4-FFF2-40B4-BE49-F238E27FC236}">
                <a16:creationId xmlns:a16="http://schemas.microsoft.com/office/drawing/2014/main" id="{22D01503-2D33-F623-1FC3-6EF0C335D56B}"/>
              </a:ext>
            </a:extLst>
          </p:cNvPr>
          <p:cNvPicPr>
            <a:picLocks noChangeAspect="1"/>
          </p:cNvPicPr>
          <p:nvPr/>
        </p:nvPicPr>
        <p:blipFill rotWithShape="1">
          <a:blip r:embed="rId2"/>
          <a:srcRect l="47351" r="9545"/>
          <a:stretch/>
        </p:blipFill>
        <p:spPr>
          <a:xfrm>
            <a:off x="0" y="-14377"/>
            <a:ext cx="3951890" cy="6876281"/>
          </a:xfrm>
          <a:prstGeom prst="rect">
            <a:avLst/>
          </a:prstGeom>
        </p:spPr>
      </p:pic>
      <p:sp>
        <p:nvSpPr>
          <p:cNvPr id="8" name="Title 1">
            <a:extLst>
              <a:ext uri="{FF2B5EF4-FFF2-40B4-BE49-F238E27FC236}">
                <a16:creationId xmlns:a16="http://schemas.microsoft.com/office/drawing/2014/main" id="{38FD3FBE-1D02-F2D0-B027-801B38AD4D92}"/>
              </a:ext>
            </a:extLst>
          </p:cNvPr>
          <p:cNvSpPr>
            <a:spLocks noGrp="1"/>
          </p:cNvSpPr>
          <p:nvPr>
            <p:ph type="ctrTitle"/>
          </p:nvPr>
        </p:nvSpPr>
        <p:spPr>
          <a:xfrm>
            <a:off x="529517" y="496587"/>
            <a:ext cx="3028235" cy="974341"/>
          </a:xfrm>
          <a:solidFill>
            <a:schemeClr val="bg1"/>
          </a:solidFill>
        </p:spPr>
        <p:txBody>
          <a:bodyPr>
            <a:noAutofit/>
          </a:bodyPr>
          <a:lstStyle/>
          <a:p>
            <a:r>
              <a:rPr lang="en-US" sz="4800"/>
              <a:t>Year 9</a:t>
            </a:r>
          </a:p>
        </p:txBody>
      </p:sp>
      <p:pic>
        <p:nvPicPr>
          <p:cNvPr id="6" name="Picture 5" descr="A black and white logo&#10;&#10;Description automatically generated">
            <a:extLst>
              <a:ext uri="{FF2B5EF4-FFF2-40B4-BE49-F238E27FC236}">
                <a16:creationId xmlns:a16="http://schemas.microsoft.com/office/drawing/2014/main" id="{262E59CB-E9A2-1283-A4CF-B473CF81C1D1}"/>
              </a:ext>
            </a:extLst>
          </p:cNvPr>
          <p:cNvPicPr>
            <a:picLocks noChangeAspect="1"/>
          </p:cNvPicPr>
          <p:nvPr/>
        </p:nvPicPr>
        <p:blipFill>
          <a:blip r:embed="rId3"/>
          <a:stretch>
            <a:fillRect/>
          </a:stretch>
        </p:blipFill>
        <p:spPr>
          <a:xfrm>
            <a:off x="603760" y="2212406"/>
            <a:ext cx="2760633" cy="1613679"/>
          </a:xfrm>
          <a:prstGeom prst="rect">
            <a:avLst/>
          </a:prstGeom>
        </p:spPr>
      </p:pic>
      <p:pic>
        <p:nvPicPr>
          <p:cNvPr id="4" name="Picture 3" descr="A book cover with birds flying in the sky&#10;&#10;AI-generated content may be incorrect.">
            <a:extLst>
              <a:ext uri="{FF2B5EF4-FFF2-40B4-BE49-F238E27FC236}">
                <a16:creationId xmlns:a16="http://schemas.microsoft.com/office/drawing/2014/main" id="{D3FCF33F-B6FD-1C7C-9E6C-AA63B596FAF7}"/>
              </a:ext>
            </a:extLst>
          </p:cNvPr>
          <p:cNvPicPr>
            <a:picLocks noChangeAspect="1"/>
          </p:cNvPicPr>
          <p:nvPr/>
        </p:nvPicPr>
        <p:blipFill>
          <a:blip r:embed="rId4"/>
          <a:stretch>
            <a:fillRect/>
          </a:stretch>
        </p:blipFill>
        <p:spPr>
          <a:xfrm>
            <a:off x="9570031" y="124591"/>
            <a:ext cx="2212230" cy="3287143"/>
          </a:xfrm>
          <a:prstGeom prst="rect">
            <a:avLst/>
          </a:prstGeom>
        </p:spPr>
      </p:pic>
      <p:pic>
        <p:nvPicPr>
          <p:cNvPr id="10" name="Picture 9" descr="Boys Don't Cry by Blackman, Malorie">
            <a:extLst>
              <a:ext uri="{FF2B5EF4-FFF2-40B4-BE49-F238E27FC236}">
                <a16:creationId xmlns:a16="http://schemas.microsoft.com/office/drawing/2014/main" id="{DDE7B5C5-0EFF-6537-E790-30F24D4B6C2B}"/>
              </a:ext>
            </a:extLst>
          </p:cNvPr>
          <p:cNvPicPr>
            <a:picLocks noChangeAspect="1"/>
          </p:cNvPicPr>
          <p:nvPr/>
        </p:nvPicPr>
        <p:blipFill>
          <a:blip r:embed="rId5"/>
          <a:stretch>
            <a:fillRect/>
          </a:stretch>
        </p:blipFill>
        <p:spPr>
          <a:xfrm>
            <a:off x="8171734" y="3422983"/>
            <a:ext cx="2289590" cy="3261321"/>
          </a:xfrm>
          <a:prstGeom prst="rect">
            <a:avLst/>
          </a:prstGeom>
        </p:spPr>
      </p:pic>
      <p:pic>
        <p:nvPicPr>
          <p:cNvPr id="13" name="Picture 12" descr="Orangeboy: Winner of the Waterstones ...">
            <a:extLst>
              <a:ext uri="{FF2B5EF4-FFF2-40B4-BE49-F238E27FC236}">
                <a16:creationId xmlns:a16="http://schemas.microsoft.com/office/drawing/2014/main" id="{26AE257F-C3D7-5B3B-F427-5B334BB851E8}"/>
              </a:ext>
            </a:extLst>
          </p:cNvPr>
          <p:cNvPicPr>
            <a:picLocks noChangeAspect="1"/>
          </p:cNvPicPr>
          <p:nvPr/>
        </p:nvPicPr>
        <p:blipFill>
          <a:blip r:embed="rId6"/>
          <a:srcRect l="2490" t="314" r="-2269" b="1550"/>
          <a:stretch/>
        </p:blipFill>
        <p:spPr>
          <a:xfrm>
            <a:off x="5586215" y="3526752"/>
            <a:ext cx="2175784" cy="3243373"/>
          </a:xfrm>
          <a:prstGeom prst="rect">
            <a:avLst/>
          </a:prstGeom>
        </p:spPr>
      </p:pic>
      <p:pic>
        <p:nvPicPr>
          <p:cNvPr id="16" name="Picture 15" descr="Touching The Void: Amazon.co.uk ...">
            <a:extLst>
              <a:ext uri="{FF2B5EF4-FFF2-40B4-BE49-F238E27FC236}">
                <a16:creationId xmlns:a16="http://schemas.microsoft.com/office/drawing/2014/main" id="{81063411-5FE9-1634-0F48-2FC7C105AE73}"/>
              </a:ext>
            </a:extLst>
          </p:cNvPr>
          <p:cNvPicPr>
            <a:picLocks noChangeAspect="1"/>
          </p:cNvPicPr>
          <p:nvPr/>
        </p:nvPicPr>
        <p:blipFill>
          <a:blip r:embed="rId7"/>
          <a:stretch>
            <a:fillRect/>
          </a:stretch>
        </p:blipFill>
        <p:spPr>
          <a:xfrm>
            <a:off x="4247441" y="136034"/>
            <a:ext cx="2212856" cy="3275700"/>
          </a:xfrm>
          <a:prstGeom prst="rect">
            <a:avLst/>
          </a:prstGeom>
        </p:spPr>
      </p:pic>
      <p:pic>
        <p:nvPicPr>
          <p:cNvPr id="2" name="Picture 1">
            <a:extLst>
              <a:ext uri="{FF2B5EF4-FFF2-40B4-BE49-F238E27FC236}">
                <a16:creationId xmlns:a16="http://schemas.microsoft.com/office/drawing/2014/main" id="{6FF82B05-526F-A1DB-C814-629FFA97B7E0}"/>
              </a:ext>
            </a:extLst>
          </p:cNvPr>
          <p:cNvPicPr>
            <a:picLocks noChangeAspect="1"/>
          </p:cNvPicPr>
          <p:nvPr/>
        </p:nvPicPr>
        <p:blipFill>
          <a:blip r:embed="rId8"/>
          <a:stretch>
            <a:fillRect/>
          </a:stretch>
        </p:blipFill>
        <p:spPr>
          <a:xfrm>
            <a:off x="6993222" y="136034"/>
            <a:ext cx="2082548" cy="3210115"/>
          </a:xfrm>
          <a:prstGeom prst="rect">
            <a:avLst/>
          </a:prstGeom>
        </p:spPr>
      </p:pic>
    </p:spTree>
    <p:extLst>
      <p:ext uri="{BB962C8B-B14F-4D97-AF65-F5344CB8AC3E}">
        <p14:creationId xmlns:p14="http://schemas.microsoft.com/office/powerpoint/2010/main" val="22637821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AE48B8D-7A59-42A4-A61B-B66E6063DD0D}"/>
              </a:ext>
            </a:extLst>
          </p:cNvPr>
          <p:cNvSpPr>
            <a:spLocks noGrp="1"/>
          </p:cNvSpPr>
          <p:nvPr>
            <p:ph type="ctrTitle"/>
          </p:nvPr>
        </p:nvSpPr>
        <p:spPr>
          <a:xfrm>
            <a:off x="4293743" y="122223"/>
            <a:ext cx="3738998" cy="838085"/>
          </a:xfrm>
        </p:spPr>
        <p:txBody>
          <a:bodyPr>
            <a:noAutofit/>
          </a:bodyPr>
          <a:lstStyle/>
          <a:p>
            <a:r>
              <a:rPr lang="en-US" sz="4800"/>
              <a:t>Divergent </a:t>
            </a:r>
          </a:p>
        </p:txBody>
      </p:sp>
      <p:sp>
        <p:nvSpPr>
          <p:cNvPr id="9" name="Subtitle 2">
            <a:extLst>
              <a:ext uri="{FF2B5EF4-FFF2-40B4-BE49-F238E27FC236}">
                <a16:creationId xmlns:a16="http://schemas.microsoft.com/office/drawing/2014/main" id="{93871044-9D2C-42D1-8B31-E3D6F11C6013}"/>
              </a:ext>
            </a:extLst>
          </p:cNvPr>
          <p:cNvSpPr>
            <a:spLocks noGrp="1"/>
          </p:cNvSpPr>
          <p:nvPr>
            <p:ph type="subTitle" idx="1"/>
          </p:nvPr>
        </p:nvSpPr>
        <p:spPr>
          <a:xfrm>
            <a:off x="4120748" y="991444"/>
            <a:ext cx="3950503" cy="517635"/>
          </a:xfrm>
        </p:spPr>
        <p:txBody>
          <a:bodyPr vert="horz" lIns="91440" tIns="45720" rIns="91440" bIns="45720" rtlCol="0" anchor="t">
            <a:normAutofit/>
          </a:bodyPr>
          <a:lstStyle/>
          <a:p>
            <a:r>
              <a:rPr lang="en-US">
                <a:solidFill>
                  <a:schemeClr val="tx1"/>
                </a:solidFill>
              </a:rPr>
              <a:t>Veronica Roth</a:t>
            </a:r>
          </a:p>
        </p:txBody>
      </p:sp>
      <p:sp>
        <p:nvSpPr>
          <p:cNvPr id="11" name="TextBox 10"/>
          <p:cNvSpPr txBox="1"/>
          <p:nvPr/>
        </p:nvSpPr>
        <p:spPr>
          <a:xfrm>
            <a:off x="4074829" y="1774142"/>
            <a:ext cx="3922571" cy="2308324"/>
          </a:xfrm>
          <a:prstGeom prst="rect">
            <a:avLst/>
          </a:prstGeom>
          <a:noFill/>
        </p:spPr>
        <p:txBody>
          <a:bodyPr wrap="square" lIns="91440" tIns="45720" rIns="91440" bIns="45720" rtlCol="0" anchor="t">
            <a:spAutoFit/>
          </a:bodyPr>
          <a:lstStyle/>
          <a:p>
            <a:r>
              <a:rPr lang="en-GB" sz="1600">
                <a:solidFill>
                  <a:srgbClr val="282828"/>
                </a:solidFill>
                <a:latin typeface="Arial"/>
                <a:cs typeface="Arial"/>
              </a:rPr>
              <a:t>Divergent is a dystopia set in the future in Chicago. 16-year-old Beatrice must choose among a faction, a decision made more difficult when she discovers that she is a does not fit into any one group. </a:t>
            </a:r>
          </a:p>
          <a:p>
            <a:endParaRPr lang="en-US" sz="1600">
              <a:solidFill>
                <a:srgbClr val="282828"/>
              </a:solidFill>
              <a:latin typeface="Arial"/>
              <a:cs typeface="Arial"/>
            </a:endParaRPr>
          </a:p>
          <a:p>
            <a:r>
              <a:rPr lang="en-US" sz="1600" b="1">
                <a:solidFill>
                  <a:srgbClr val="282828"/>
                </a:solidFill>
                <a:latin typeface="Arial"/>
                <a:cs typeface="Arial"/>
              </a:rPr>
              <a:t>Reading Miles:</a:t>
            </a:r>
            <a:r>
              <a:rPr lang="en-US" sz="1600">
                <a:solidFill>
                  <a:srgbClr val="282828"/>
                </a:solidFill>
                <a:latin typeface="Arial"/>
                <a:cs typeface="Arial"/>
              </a:rPr>
              <a:t> At the end of this book, you will have read 105,143 words.</a:t>
            </a:r>
            <a:endParaRPr lang="en-US" sz="1600"/>
          </a:p>
        </p:txBody>
      </p:sp>
      <p:sp>
        <p:nvSpPr>
          <p:cNvPr id="12" name="TextBox 11"/>
          <p:cNvSpPr txBox="1"/>
          <p:nvPr/>
        </p:nvSpPr>
        <p:spPr>
          <a:xfrm>
            <a:off x="4079723" y="4347529"/>
            <a:ext cx="2732187" cy="2308324"/>
          </a:xfrm>
          <a:prstGeom prst="rect">
            <a:avLst/>
          </a:prstGeom>
          <a:noFill/>
        </p:spPr>
        <p:txBody>
          <a:bodyPr wrap="square" lIns="91440" tIns="45720" rIns="91440" bIns="45720" rtlCol="0" anchor="t">
            <a:spAutoFit/>
          </a:bodyPr>
          <a:lstStyle/>
          <a:p>
            <a:r>
              <a:rPr lang="en-US" b="1"/>
              <a:t>Themes</a:t>
            </a:r>
            <a:r>
              <a:rPr lang="en-US"/>
              <a:t>: </a:t>
            </a:r>
          </a:p>
          <a:p>
            <a:r>
              <a:rPr lang="en-US"/>
              <a:t>Identity</a:t>
            </a:r>
          </a:p>
          <a:p>
            <a:r>
              <a:rPr lang="en-US"/>
              <a:t>Society</a:t>
            </a:r>
          </a:p>
          <a:p>
            <a:r>
              <a:rPr lang="en-US"/>
              <a:t>Determination and resilience</a:t>
            </a:r>
          </a:p>
          <a:p>
            <a:r>
              <a:rPr lang="en-US"/>
              <a:t>Family and friendship</a:t>
            </a:r>
          </a:p>
          <a:p>
            <a:r>
              <a:rPr lang="en-US"/>
              <a:t>Power</a:t>
            </a:r>
          </a:p>
          <a:p>
            <a:r>
              <a:rPr lang="en-US"/>
              <a:t>Fear and courage</a:t>
            </a:r>
          </a:p>
        </p:txBody>
      </p:sp>
      <p:pic>
        <p:nvPicPr>
          <p:cNvPr id="2" name="Picture 1">
            <a:extLst>
              <a:ext uri="{FF2B5EF4-FFF2-40B4-BE49-F238E27FC236}">
                <a16:creationId xmlns:a16="http://schemas.microsoft.com/office/drawing/2014/main" id="{D47F1612-6AE2-26DA-8CFF-D2A7A2F5A0CE}"/>
              </a:ext>
            </a:extLst>
          </p:cNvPr>
          <p:cNvPicPr>
            <a:picLocks noChangeAspect="1"/>
          </p:cNvPicPr>
          <p:nvPr/>
        </p:nvPicPr>
        <p:blipFill>
          <a:blip r:embed="rId2"/>
          <a:stretch>
            <a:fillRect/>
          </a:stretch>
        </p:blipFill>
        <p:spPr>
          <a:xfrm>
            <a:off x="8003552" y="411591"/>
            <a:ext cx="3951890" cy="6033218"/>
          </a:xfrm>
          <a:prstGeom prst="rect">
            <a:avLst/>
          </a:prstGeom>
        </p:spPr>
      </p:pic>
      <p:pic>
        <p:nvPicPr>
          <p:cNvPr id="6" name="Picture 5" descr="close up of pages of a book">
            <a:extLst>
              <a:ext uri="{FF2B5EF4-FFF2-40B4-BE49-F238E27FC236}">
                <a16:creationId xmlns:a16="http://schemas.microsoft.com/office/drawing/2014/main" id="{FDB2609F-F199-785E-189C-E3FD7232A680}"/>
              </a:ext>
            </a:extLst>
          </p:cNvPr>
          <p:cNvPicPr>
            <a:picLocks noChangeAspect="1"/>
          </p:cNvPicPr>
          <p:nvPr/>
        </p:nvPicPr>
        <p:blipFill rotWithShape="1">
          <a:blip r:embed="rId3"/>
          <a:srcRect l="47351" r="9545"/>
          <a:stretch/>
        </p:blipFill>
        <p:spPr>
          <a:xfrm>
            <a:off x="0" y="-14377"/>
            <a:ext cx="3951890" cy="6876281"/>
          </a:xfrm>
          <a:prstGeom prst="rect">
            <a:avLst/>
          </a:prstGeom>
        </p:spPr>
      </p:pic>
      <p:sp>
        <p:nvSpPr>
          <p:cNvPr id="18" name="Rectangle: Rounded Corners 17">
            <a:extLst>
              <a:ext uri="{FF2B5EF4-FFF2-40B4-BE49-F238E27FC236}">
                <a16:creationId xmlns:a16="http://schemas.microsoft.com/office/drawing/2014/main" id="{A451B27A-D3D6-E0DD-8132-8F1FDA44C397}"/>
              </a:ext>
            </a:extLst>
          </p:cNvPr>
          <p:cNvSpPr/>
          <p:nvPr/>
        </p:nvSpPr>
        <p:spPr>
          <a:xfrm>
            <a:off x="465055" y="208268"/>
            <a:ext cx="3048636" cy="4505807"/>
          </a:xfrm>
          <a:prstGeom prst="roundRect">
            <a:avLst/>
          </a:prstGeom>
          <a:ln/>
        </p:spPr>
        <p:style>
          <a:lnRef idx="2">
            <a:schemeClr val="accent1"/>
          </a:lnRef>
          <a:fillRef idx="1">
            <a:schemeClr val="lt1"/>
          </a:fillRef>
          <a:effectRef idx="0">
            <a:schemeClr val="accent1"/>
          </a:effectRef>
          <a:fontRef idx="minor">
            <a:schemeClr val="dk1"/>
          </a:fontRef>
        </p:style>
        <p:txBody>
          <a:bodyPr lIns="91440" tIns="45720" rIns="91440" bIns="45720" rtlCol="0" anchor="ctr"/>
          <a:lstStyle/>
          <a:p>
            <a:pPr algn="ctr">
              <a:lnSpc>
                <a:spcPct val="150000"/>
              </a:lnSpc>
            </a:pPr>
            <a:r>
              <a:rPr lang="en-US" sz="2000" b="1" i="0" u="none" strike="noStrike" baseline="0">
                <a:solidFill>
                  <a:srgbClr val="000000"/>
                </a:solidFill>
                <a:latin typeface="Aptos"/>
                <a:ea typeface="Segoe UI"/>
                <a:cs typeface="Segoe UI"/>
              </a:rPr>
              <a:t>Expectations</a:t>
            </a:r>
            <a:endParaRPr lang="en-US" sz="2000"/>
          </a:p>
          <a:p>
            <a:pPr marL="342900" indent="-342900">
              <a:lnSpc>
                <a:spcPct val="150000"/>
              </a:lnSpc>
              <a:buFont typeface="Arial,Sans-Serif"/>
              <a:buChar char="•"/>
            </a:pPr>
            <a:r>
              <a:rPr lang="en-US" sz="2000" b="0" i="0" u="none" strike="noStrike" baseline="0">
                <a:solidFill>
                  <a:srgbClr val="000000"/>
                </a:solidFill>
                <a:latin typeface="Aptos"/>
                <a:ea typeface="Arial"/>
                <a:cs typeface="Arial"/>
              </a:rPr>
              <a:t>Sit up </a:t>
            </a:r>
            <a:r>
              <a:rPr lang="en-US" sz="2000">
                <a:solidFill>
                  <a:srgbClr val="000000"/>
                </a:solidFill>
                <a:latin typeface="Aptos"/>
                <a:ea typeface="Arial"/>
                <a:cs typeface="Arial"/>
              </a:rPr>
              <a:t>straight</a:t>
            </a:r>
            <a:r>
              <a:rPr lang="en-US" sz="2000" b="0" i="0" u="none" strike="noStrike" baseline="0">
                <a:solidFill>
                  <a:srgbClr val="000000"/>
                </a:solidFill>
                <a:latin typeface="Aptos"/>
                <a:ea typeface="Arial"/>
                <a:cs typeface="Arial"/>
              </a:rPr>
              <a:t> at your desk​</a:t>
            </a:r>
            <a:r>
              <a:rPr lang="en-US" sz="2000" b="0" i="0">
                <a:solidFill>
                  <a:srgbClr val="000000"/>
                </a:solidFill>
                <a:latin typeface="Aptos"/>
                <a:ea typeface="Arial"/>
                <a:cs typeface="Arial"/>
              </a:rPr>
              <a:t>​</a:t>
            </a:r>
            <a:endParaRPr lang="en-US" sz="2000"/>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Follow my reading with your reading bookmark​</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Listen carefully​</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Learn new vocabulary</a:t>
            </a:r>
          </a:p>
        </p:txBody>
      </p:sp>
      <p:pic>
        <p:nvPicPr>
          <p:cNvPr id="20" name="Picture 19" descr="A black and white logo&#10;&#10;Description automatically generated">
            <a:extLst>
              <a:ext uri="{FF2B5EF4-FFF2-40B4-BE49-F238E27FC236}">
                <a16:creationId xmlns:a16="http://schemas.microsoft.com/office/drawing/2014/main" id="{23189F11-93BD-1887-054D-5B4209BB36E0}"/>
              </a:ext>
            </a:extLst>
          </p:cNvPr>
          <p:cNvPicPr>
            <a:picLocks noChangeAspect="1"/>
          </p:cNvPicPr>
          <p:nvPr/>
        </p:nvPicPr>
        <p:blipFill>
          <a:blip r:embed="rId4"/>
          <a:stretch>
            <a:fillRect/>
          </a:stretch>
        </p:blipFill>
        <p:spPr>
          <a:xfrm>
            <a:off x="603760" y="4929727"/>
            <a:ext cx="2760633" cy="1613679"/>
          </a:xfrm>
          <a:prstGeom prst="rect">
            <a:avLst/>
          </a:prstGeom>
        </p:spPr>
      </p:pic>
    </p:spTree>
    <p:extLst>
      <p:ext uri="{BB962C8B-B14F-4D97-AF65-F5344CB8AC3E}">
        <p14:creationId xmlns:p14="http://schemas.microsoft.com/office/powerpoint/2010/main" val="6181509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80AE5D-CA62-D079-9B9A-0354131C7940}"/>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A919BEAC-05E7-CBB4-D0F8-5F6D89132E9C}"/>
              </a:ext>
            </a:extLst>
          </p:cNvPr>
          <p:cNvSpPr>
            <a:spLocks noGrp="1"/>
          </p:cNvSpPr>
          <p:nvPr>
            <p:ph type="ctrTitle"/>
          </p:nvPr>
        </p:nvSpPr>
        <p:spPr>
          <a:xfrm>
            <a:off x="4037593" y="-20997"/>
            <a:ext cx="4552235" cy="1046226"/>
          </a:xfrm>
        </p:spPr>
        <p:txBody>
          <a:bodyPr>
            <a:noAutofit/>
          </a:bodyPr>
          <a:lstStyle/>
          <a:p>
            <a:r>
              <a:rPr lang="en-US" sz="4800"/>
              <a:t>Boys Don't Cry</a:t>
            </a:r>
          </a:p>
        </p:txBody>
      </p:sp>
      <p:sp>
        <p:nvSpPr>
          <p:cNvPr id="9" name="Subtitle 2">
            <a:extLst>
              <a:ext uri="{FF2B5EF4-FFF2-40B4-BE49-F238E27FC236}">
                <a16:creationId xmlns:a16="http://schemas.microsoft.com/office/drawing/2014/main" id="{412165DB-EF4E-957D-B330-AF7F7B821396}"/>
              </a:ext>
            </a:extLst>
          </p:cNvPr>
          <p:cNvSpPr>
            <a:spLocks noGrp="1"/>
          </p:cNvSpPr>
          <p:nvPr>
            <p:ph type="subTitle" idx="1"/>
          </p:nvPr>
        </p:nvSpPr>
        <p:spPr>
          <a:xfrm>
            <a:off x="4125917" y="976972"/>
            <a:ext cx="3950503" cy="517635"/>
          </a:xfrm>
        </p:spPr>
        <p:txBody>
          <a:bodyPr vert="horz" lIns="91440" tIns="45720" rIns="91440" bIns="45720" rtlCol="0" anchor="t">
            <a:normAutofit/>
          </a:bodyPr>
          <a:lstStyle/>
          <a:p>
            <a:r>
              <a:rPr lang="en-US">
                <a:solidFill>
                  <a:schemeClr val="tx1"/>
                </a:solidFill>
              </a:rPr>
              <a:t>- Malorie Blackman</a:t>
            </a:r>
          </a:p>
        </p:txBody>
      </p:sp>
      <p:sp>
        <p:nvSpPr>
          <p:cNvPr id="12" name="TextBox 11">
            <a:extLst>
              <a:ext uri="{FF2B5EF4-FFF2-40B4-BE49-F238E27FC236}">
                <a16:creationId xmlns:a16="http://schemas.microsoft.com/office/drawing/2014/main" id="{63235720-541A-D934-9631-A66EC7872109}"/>
              </a:ext>
            </a:extLst>
          </p:cNvPr>
          <p:cNvSpPr txBox="1"/>
          <p:nvPr/>
        </p:nvSpPr>
        <p:spPr>
          <a:xfrm>
            <a:off x="4154672" y="4612304"/>
            <a:ext cx="3498728" cy="2246769"/>
          </a:xfrm>
          <a:prstGeom prst="rect">
            <a:avLst/>
          </a:prstGeom>
          <a:noFill/>
        </p:spPr>
        <p:txBody>
          <a:bodyPr wrap="square" lIns="91440" tIns="45720" rIns="91440" bIns="45720" rtlCol="0" anchor="t">
            <a:spAutoFit/>
          </a:bodyPr>
          <a:lstStyle/>
          <a:p>
            <a:r>
              <a:rPr lang="en-US" sz="2000" b="1"/>
              <a:t>Themes: </a:t>
            </a:r>
          </a:p>
          <a:p>
            <a:r>
              <a:rPr lang="en-US" sz="2000">
                <a:latin typeface="Calibri"/>
                <a:ea typeface="Calibri"/>
                <a:cs typeface="Calibri"/>
              </a:rPr>
              <a:t>Family Life</a:t>
            </a:r>
            <a:endParaRPr lang="en-US" sz="1100">
              <a:latin typeface="Calibri"/>
              <a:ea typeface="Calibri"/>
              <a:cs typeface="Calibri"/>
            </a:endParaRPr>
          </a:p>
          <a:p>
            <a:r>
              <a:rPr lang="en-US" sz="2000">
                <a:latin typeface="Calibri"/>
                <a:ea typeface="Calibri"/>
                <a:cs typeface="Calibri"/>
              </a:rPr>
              <a:t>Teenager life </a:t>
            </a:r>
            <a:endParaRPr lang="en-US" sz="1100">
              <a:latin typeface="Calibri"/>
              <a:ea typeface="Calibri"/>
              <a:cs typeface="Calibri"/>
            </a:endParaRPr>
          </a:p>
          <a:p>
            <a:r>
              <a:rPr lang="en-US" sz="2000">
                <a:latin typeface="Calibri"/>
                <a:ea typeface="Calibri"/>
                <a:cs typeface="Calibri"/>
              </a:rPr>
              <a:t>Gender</a:t>
            </a:r>
          </a:p>
          <a:p>
            <a:r>
              <a:rPr lang="en-US" sz="2000">
                <a:latin typeface="Calibri"/>
                <a:ea typeface="Calibri"/>
                <a:cs typeface="Calibri"/>
              </a:rPr>
              <a:t>Societal norms of masculinity</a:t>
            </a:r>
            <a:endParaRPr lang="en-US"/>
          </a:p>
          <a:p>
            <a:r>
              <a:rPr lang="en-US" sz="2000">
                <a:latin typeface="Calibri"/>
                <a:ea typeface="Calibri"/>
                <a:cs typeface="Calibri"/>
              </a:rPr>
              <a:t>Single Parents </a:t>
            </a:r>
            <a:endParaRPr lang="en-US" sz="1100">
              <a:latin typeface="Calibri"/>
              <a:ea typeface="Calibri"/>
              <a:cs typeface="Calibri"/>
            </a:endParaRPr>
          </a:p>
          <a:p>
            <a:r>
              <a:rPr lang="en-US" sz="2000">
                <a:latin typeface="Calibri"/>
                <a:ea typeface="Calibri"/>
                <a:cs typeface="Calibri"/>
              </a:rPr>
              <a:t>LGBTQIA+</a:t>
            </a:r>
            <a:endParaRPr lang="en-US" sz="1100">
              <a:latin typeface="Calibri"/>
              <a:ea typeface="Calibri"/>
              <a:cs typeface="Calibri"/>
            </a:endParaRPr>
          </a:p>
        </p:txBody>
      </p:sp>
      <p:sp>
        <p:nvSpPr>
          <p:cNvPr id="18" name="TextBox 17">
            <a:extLst>
              <a:ext uri="{FF2B5EF4-FFF2-40B4-BE49-F238E27FC236}">
                <a16:creationId xmlns:a16="http://schemas.microsoft.com/office/drawing/2014/main" id="{6D5EE0A0-D46C-A5DE-0D02-68837E6D2E85}"/>
              </a:ext>
            </a:extLst>
          </p:cNvPr>
          <p:cNvSpPr txBox="1"/>
          <p:nvPr/>
        </p:nvSpPr>
        <p:spPr>
          <a:xfrm>
            <a:off x="4154672" y="1570322"/>
            <a:ext cx="3725211" cy="2739211"/>
          </a:xfrm>
          <a:prstGeom prst="rect">
            <a:avLst/>
          </a:prstGeom>
          <a:noFill/>
        </p:spPr>
        <p:txBody>
          <a:bodyPr wrap="square" lIns="91440" tIns="45720" rIns="91440" bIns="45720" rtlCol="0" anchor="t">
            <a:spAutoFit/>
          </a:bodyPr>
          <a:lstStyle/>
          <a:p>
            <a:r>
              <a:rPr lang="en-GB" sz="2000">
                <a:latin typeface="Calibri"/>
                <a:ea typeface="Calibri"/>
                <a:cs typeface="Calibri"/>
              </a:rPr>
              <a:t>Boys Don't Cry is about a seventeen-year-old boy who is shocked to discover he is a father. Caring for the child radically alters his life, and those of his father and younger brother.</a:t>
            </a:r>
          </a:p>
          <a:p>
            <a:endParaRPr lang="en-GB" sz="2000" b="1">
              <a:latin typeface="Calibri"/>
              <a:ea typeface="Calibri"/>
              <a:cs typeface="Calibri"/>
            </a:endParaRPr>
          </a:p>
          <a:p>
            <a:r>
              <a:rPr lang="en-US" sz="1600" b="1">
                <a:solidFill>
                  <a:srgbClr val="282828"/>
                </a:solidFill>
                <a:latin typeface="Arial"/>
                <a:ea typeface="Calibri"/>
                <a:cs typeface="Arial"/>
              </a:rPr>
              <a:t>Reading miles</a:t>
            </a:r>
            <a:r>
              <a:rPr lang="en-US" sz="1600">
                <a:solidFill>
                  <a:srgbClr val="282828"/>
                </a:solidFill>
                <a:latin typeface="Arial"/>
                <a:ea typeface="Calibri"/>
                <a:cs typeface="Arial"/>
              </a:rPr>
              <a:t>: At the end of this book, you will have read 68,177 words.</a:t>
            </a:r>
            <a:endParaRPr lang="en-GB"/>
          </a:p>
        </p:txBody>
      </p:sp>
      <p:pic>
        <p:nvPicPr>
          <p:cNvPr id="4" name="Picture 3" descr="Boys Don't Cry by Blackman, Malorie">
            <a:extLst>
              <a:ext uri="{FF2B5EF4-FFF2-40B4-BE49-F238E27FC236}">
                <a16:creationId xmlns:a16="http://schemas.microsoft.com/office/drawing/2014/main" id="{7ABEA6E9-B543-11D7-DFCB-931ECD7C6609}"/>
              </a:ext>
            </a:extLst>
          </p:cNvPr>
          <p:cNvPicPr>
            <a:picLocks noChangeAspect="1"/>
          </p:cNvPicPr>
          <p:nvPr/>
        </p:nvPicPr>
        <p:blipFill>
          <a:blip r:embed="rId2"/>
          <a:stretch>
            <a:fillRect/>
          </a:stretch>
        </p:blipFill>
        <p:spPr>
          <a:xfrm>
            <a:off x="8214866" y="1021964"/>
            <a:ext cx="3942986" cy="5504188"/>
          </a:xfrm>
          <a:prstGeom prst="rect">
            <a:avLst/>
          </a:prstGeom>
        </p:spPr>
      </p:pic>
      <p:pic>
        <p:nvPicPr>
          <p:cNvPr id="10" name="Picture 9" descr="close up of pages of a book">
            <a:extLst>
              <a:ext uri="{FF2B5EF4-FFF2-40B4-BE49-F238E27FC236}">
                <a16:creationId xmlns:a16="http://schemas.microsoft.com/office/drawing/2014/main" id="{38F23884-A2EB-2FCE-08FF-D41147773330}"/>
              </a:ext>
            </a:extLst>
          </p:cNvPr>
          <p:cNvPicPr>
            <a:picLocks noChangeAspect="1"/>
          </p:cNvPicPr>
          <p:nvPr/>
        </p:nvPicPr>
        <p:blipFill rotWithShape="1">
          <a:blip r:embed="rId3"/>
          <a:srcRect l="47351" r="9545"/>
          <a:stretch/>
        </p:blipFill>
        <p:spPr>
          <a:xfrm>
            <a:off x="0" y="-14377"/>
            <a:ext cx="3951890" cy="6876281"/>
          </a:xfrm>
          <a:prstGeom prst="rect">
            <a:avLst/>
          </a:prstGeom>
        </p:spPr>
      </p:pic>
      <p:sp>
        <p:nvSpPr>
          <p:cNvPr id="15" name="Rectangle: Rounded Corners 14">
            <a:extLst>
              <a:ext uri="{FF2B5EF4-FFF2-40B4-BE49-F238E27FC236}">
                <a16:creationId xmlns:a16="http://schemas.microsoft.com/office/drawing/2014/main" id="{0C3D0BEB-6107-012B-4861-A5EB1842442A}"/>
              </a:ext>
            </a:extLst>
          </p:cNvPr>
          <p:cNvSpPr/>
          <p:nvPr/>
        </p:nvSpPr>
        <p:spPr>
          <a:xfrm>
            <a:off x="465055" y="208268"/>
            <a:ext cx="3048636" cy="4505807"/>
          </a:xfrm>
          <a:prstGeom prst="roundRect">
            <a:avLst/>
          </a:prstGeom>
          <a:ln/>
        </p:spPr>
        <p:style>
          <a:lnRef idx="2">
            <a:schemeClr val="accent1"/>
          </a:lnRef>
          <a:fillRef idx="1">
            <a:schemeClr val="lt1"/>
          </a:fillRef>
          <a:effectRef idx="0">
            <a:schemeClr val="accent1"/>
          </a:effectRef>
          <a:fontRef idx="minor">
            <a:schemeClr val="dk1"/>
          </a:fontRef>
        </p:style>
        <p:txBody>
          <a:bodyPr lIns="91440" tIns="45720" rIns="91440" bIns="45720" rtlCol="0" anchor="ctr"/>
          <a:lstStyle/>
          <a:p>
            <a:pPr algn="ctr">
              <a:lnSpc>
                <a:spcPct val="150000"/>
              </a:lnSpc>
            </a:pPr>
            <a:r>
              <a:rPr lang="en-US" sz="2000" b="1" i="0" u="none" strike="noStrike" baseline="0">
                <a:solidFill>
                  <a:srgbClr val="000000"/>
                </a:solidFill>
                <a:latin typeface="Aptos"/>
                <a:ea typeface="Segoe UI"/>
                <a:cs typeface="Segoe UI"/>
              </a:rPr>
              <a:t>Expectations</a:t>
            </a:r>
            <a:endParaRPr lang="en-US" sz="2000"/>
          </a:p>
          <a:p>
            <a:pPr marL="342900" indent="-342900">
              <a:lnSpc>
                <a:spcPct val="150000"/>
              </a:lnSpc>
              <a:buFont typeface="Arial,Sans-Serif"/>
              <a:buChar char="•"/>
            </a:pPr>
            <a:r>
              <a:rPr lang="en-US" sz="2000" b="0" i="0" u="none" strike="noStrike" baseline="0">
                <a:solidFill>
                  <a:srgbClr val="000000"/>
                </a:solidFill>
                <a:latin typeface="Aptos"/>
                <a:ea typeface="Arial"/>
                <a:cs typeface="Arial"/>
              </a:rPr>
              <a:t>Sit up </a:t>
            </a:r>
            <a:r>
              <a:rPr lang="en-US" sz="2000">
                <a:solidFill>
                  <a:srgbClr val="000000"/>
                </a:solidFill>
                <a:latin typeface="Aptos"/>
                <a:ea typeface="Arial"/>
                <a:cs typeface="Arial"/>
              </a:rPr>
              <a:t>straight</a:t>
            </a:r>
            <a:r>
              <a:rPr lang="en-US" sz="2000" b="0" i="0" u="none" strike="noStrike" baseline="0">
                <a:solidFill>
                  <a:srgbClr val="000000"/>
                </a:solidFill>
                <a:latin typeface="Aptos"/>
                <a:ea typeface="Arial"/>
                <a:cs typeface="Arial"/>
              </a:rPr>
              <a:t> at your desk​</a:t>
            </a:r>
            <a:r>
              <a:rPr lang="en-US" sz="2000" b="0" i="0">
                <a:solidFill>
                  <a:srgbClr val="000000"/>
                </a:solidFill>
                <a:latin typeface="Aptos"/>
                <a:ea typeface="Arial"/>
                <a:cs typeface="Arial"/>
              </a:rPr>
              <a:t>​</a:t>
            </a:r>
            <a:endParaRPr lang="en-US" sz="2000"/>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Follow my reading with your reading bookmark​</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Listen carefully​</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Learn new vocabulary</a:t>
            </a:r>
          </a:p>
        </p:txBody>
      </p:sp>
      <p:pic>
        <p:nvPicPr>
          <p:cNvPr id="17" name="Picture 16" descr="A black and white logo&#10;&#10;Description automatically generated">
            <a:extLst>
              <a:ext uri="{FF2B5EF4-FFF2-40B4-BE49-F238E27FC236}">
                <a16:creationId xmlns:a16="http://schemas.microsoft.com/office/drawing/2014/main" id="{D562FE12-BE10-1FE4-133A-E5B8A4DF2748}"/>
              </a:ext>
            </a:extLst>
          </p:cNvPr>
          <p:cNvPicPr>
            <a:picLocks noChangeAspect="1"/>
          </p:cNvPicPr>
          <p:nvPr/>
        </p:nvPicPr>
        <p:blipFill>
          <a:blip r:embed="rId4"/>
          <a:stretch>
            <a:fillRect/>
          </a:stretch>
        </p:blipFill>
        <p:spPr>
          <a:xfrm>
            <a:off x="603760" y="4929727"/>
            <a:ext cx="2760633" cy="1613679"/>
          </a:xfrm>
          <a:prstGeom prst="rect">
            <a:avLst/>
          </a:prstGeom>
        </p:spPr>
      </p:pic>
    </p:spTree>
    <p:extLst>
      <p:ext uri="{BB962C8B-B14F-4D97-AF65-F5344CB8AC3E}">
        <p14:creationId xmlns:p14="http://schemas.microsoft.com/office/powerpoint/2010/main" val="17848944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AE48B8D-7A59-42A4-A61B-B66E6063DD0D}"/>
              </a:ext>
            </a:extLst>
          </p:cNvPr>
          <p:cNvSpPr>
            <a:spLocks noGrp="1"/>
          </p:cNvSpPr>
          <p:nvPr>
            <p:ph type="ctrTitle"/>
          </p:nvPr>
        </p:nvSpPr>
        <p:spPr>
          <a:xfrm>
            <a:off x="3951329" y="252173"/>
            <a:ext cx="3761480" cy="859321"/>
          </a:xfrm>
          <a:noFill/>
        </p:spPr>
        <p:txBody>
          <a:bodyPr>
            <a:noAutofit/>
          </a:bodyPr>
          <a:lstStyle/>
          <a:p>
            <a:r>
              <a:rPr lang="en-US" sz="4800">
                <a:solidFill>
                  <a:srgbClr val="FF0000"/>
                </a:solidFill>
              </a:rPr>
              <a:t>ORANGE BOY</a:t>
            </a:r>
          </a:p>
        </p:txBody>
      </p:sp>
      <p:sp>
        <p:nvSpPr>
          <p:cNvPr id="9" name="Subtitle 2">
            <a:extLst>
              <a:ext uri="{FF2B5EF4-FFF2-40B4-BE49-F238E27FC236}">
                <a16:creationId xmlns:a16="http://schemas.microsoft.com/office/drawing/2014/main" id="{93871044-9D2C-42D1-8B31-E3D6F11C6013}"/>
              </a:ext>
            </a:extLst>
          </p:cNvPr>
          <p:cNvSpPr>
            <a:spLocks noGrp="1"/>
          </p:cNvSpPr>
          <p:nvPr>
            <p:ph type="subTitle" idx="1"/>
          </p:nvPr>
        </p:nvSpPr>
        <p:spPr>
          <a:xfrm>
            <a:off x="3766483" y="1063236"/>
            <a:ext cx="3950503" cy="517635"/>
          </a:xfrm>
        </p:spPr>
        <p:txBody>
          <a:bodyPr vert="horz" lIns="91440" tIns="45720" rIns="91440" bIns="45720" rtlCol="0" anchor="t">
            <a:normAutofit/>
          </a:bodyPr>
          <a:lstStyle/>
          <a:p>
            <a:pPr marL="342900" indent="-342900">
              <a:buFont typeface="Calibri" panose="020B0604020202020204" pitchFamily="34" charset="0"/>
              <a:buChar char="-"/>
            </a:pPr>
            <a:r>
              <a:rPr lang="en-US"/>
              <a:t>By Patrice Lawrence</a:t>
            </a:r>
            <a:endParaRPr lang="en-US">
              <a:solidFill>
                <a:schemeClr val="tx1"/>
              </a:solidFill>
            </a:endParaRPr>
          </a:p>
        </p:txBody>
      </p:sp>
      <p:sp>
        <p:nvSpPr>
          <p:cNvPr id="11" name="TextBox 10"/>
          <p:cNvSpPr txBox="1"/>
          <p:nvPr/>
        </p:nvSpPr>
        <p:spPr>
          <a:xfrm>
            <a:off x="4094094" y="1753217"/>
            <a:ext cx="3886901" cy="2523768"/>
          </a:xfrm>
          <a:prstGeom prst="rect">
            <a:avLst/>
          </a:prstGeom>
          <a:solidFill>
            <a:schemeClr val="bg1"/>
          </a:solidFill>
        </p:spPr>
        <p:txBody>
          <a:bodyPr wrap="square" lIns="91440" tIns="45720" rIns="91440" bIns="45720" rtlCol="0" anchor="t">
            <a:spAutoFit/>
          </a:bodyPr>
          <a:lstStyle/>
          <a:p>
            <a:r>
              <a:rPr lang="en-US">
                <a:latin typeface="Calibri"/>
                <a:ea typeface="Calibri"/>
                <a:cs typeface="Calibri"/>
              </a:rPr>
              <a:t> </a:t>
            </a:r>
            <a:r>
              <a:rPr lang="en-US">
                <a:ea typeface="+mn-lt"/>
                <a:cs typeface="+mn-lt"/>
              </a:rPr>
              <a:t>Sixteen-year-old Marlon has made his mum a promise - he'll never follow his big brother down the wrong path. So far, it's been easy, but when a date ends in tragedy, Marlon finds himself hunted. 2017 YA Book Prize winner.</a:t>
            </a:r>
          </a:p>
          <a:p>
            <a:endParaRPr lang="en-US">
              <a:solidFill>
                <a:srgbClr val="000000"/>
              </a:solidFill>
              <a:latin typeface="Aptos"/>
              <a:ea typeface="Calibri"/>
              <a:cs typeface="Arial"/>
            </a:endParaRPr>
          </a:p>
          <a:p>
            <a:r>
              <a:rPr lang="en-US" sz="1600" b="1">
                <a:solidFill>
                  <a:srgbClr val="282828"/>
                </a:solidFill>
                <a:latin typeface="Arial"/>
                <a:ea typeface="Calibri"/>
                <a:cs typeface="Arial"/>
              </a:rPr>
              <a:t>Reading Miles:</a:t>
            </a:r>
            <a:r>
              <a:rPr lang="en-US" sz="1600">
                <a:solidFill>
                  <a:srgbClr val="282828"/>
                </a:solidFill>
                <a:latin typeface="Arial"/>
                <a:ea typeface="Calibri"/>
                <a:cs typeface="Arial"/>
              </a:rPr>
              <a:t> In reading this book you will have read 93746 words</a:t>
            </a:r>
            <a:endParaRPr lang="en-US"/>
          </a:p>
        </p:txBody>
      </p:sp>
      <p:sp>
        <p:nvSpPr>
          <p:cNvPr id="12" name="TextBox 11"/>
          <p:cNvSpPr txBox="1"/>
          <p:nvPr/>
        </p:nvSpPr>
        <p:spPr>
          <a:xfrm>
            <a:off x="4095102" y="4272791"/>
            <a:ext cx="3479811" cy="2275523"/>
          </a:xfrm>
          <a:prstGeom prst="rect">
            <a:avLst/>
          </a:prstGeom>
          <a:solidFill>
            <a:schemeClr val="bg1"/>
          </a:solidFill>
        </p:spPr>
        <p:txBody>
          <a:bodyPr wrap="square" lIns="91440" tIns="45720" rIns="91440" bIns="45720" rtlCol="0" anchor="t">
            <a:spAutoFit/>
          </a:bodyPr>
          <a:lstStyle/>
          <a:p>
            <a:r>
              <a:rPr lang="en-US" sz="2000" b="1"/>
              <a:t>Themes:</a:t>
            </a:r>
          </a:p>
          <a:p>
            <a:pPr marL="342900" indent="-342900">
              <a:buFont typeface="Arial" panose="020B0604020202020204" pitchFamily="34" charset="0"/>
              <a:buChar char="•"/>
            </a:pPr>
            <a:r>
              <a:rPr lang="en-GB" sz="2000">
                <a:solidFill>
                  <a:srgbClr val="040C28"/>
                </a:solidFill>
                <a:ea typeface="+mn-lt"/>
                <a:cs typeface="+mn-lt"/>
              </a:rPr>
              <a:t>Gang Culture</a:t>
            </a:r>
          </a:p>
          <a:p>
            <a:pPr marL="342900" indent="-342900">
              <a:buFont typeface="Arial" panose="020B0604020202020204" pitchFamily="34" charset="0"/>
              <a:buChar char="•"/>
            </a:pPr>
            <a:r>
              <a:rPr lang="en-GB" sz="2000">
                <a:solidFill>
                  <a:srgbClr val="040C28"/>
                </a:solidFill>
                <a:ea typeface="+mn-lt"/>
                <a:cs typeface="+mn-lt"/>
              </a:rPr>
              <a:t>Family dynamics</a:t>
            </a:r>
          </a:p>
          <a:p>
            <a:pPr marL="342900" indent="-342900">
              <a:buFont typeface="Arial" panose="020B0604020202020204" pitchFamily="34" charset="0"/>
              <a:buChar char="•"/>
            </a:pPr>
            <a:r>
              <a:rPr lang="en-GB" sz="2000">
                <a:solidFill>
                  <a:srgbClr val="040C28"/>
                </a:solidFill>
                <a:ea typeface="+mn-lt"/>
                <a:cs typeface="+mn-lt"/>
              </a:rPr>
              <a:t>Impact of Social inequality</a:t>
            </a:r>
          </a:p>
          <a:p>
            <a:pPr marL="342900" indent="-342900">
              <a:buFont typeface="Arial" panose="020B0604020202020204" pitchFamily="34" charset="0"/>
              <a:buChar char="•"/>
            </a:pPr>
            <a:r>
              <a:rPr lang="en-GB" sz="2000">
                <a:solidFill>
                  <a:srgbClr val="040C28"/>
                </a:solidFill>
                <a:ea typeface="+mn-lt"/>
                <a:cs typeface="+mn-lt"/>
              </a:rPr>
              <a:t>Identity</a:t>
            </a:r>
          </a:p>
          <a:p>
            <a:pPr marL="342900" indent="-342900">
              <a:buFont typeface="Arial" panose="020B0604020202020204" pitchFamily="34" charset="0"/>
              <a:buChar char="•"/>
            </a:pPr>
            <a:r>
              <a:rPr lang="en-GB" sz="2000">
                <a:solidFill>
                  <a:srgbClr val="040C28"/>
                </a:solidFill>
                <a:ea typeface="+mn-lt"/>
                <a:cs typeface="+mn-lt"/>
              </a:rPr>
              <a:t>Consequences of Violence and drugs</a:t>
            </a:r>
          </a:p>
        </p:txBody>
      </p:sp>
      <p:pic>
        <p:nvPicPr>
          <p:cNvPr id="2" name="Picture 1" descr="Orangeboy: Winner of the Waterstones ...">
            <a:extLst>
              <a:ext uri="{FF2B5EF4-FFF2-40B4-BE49-F238E27FC236}">
                <a16:creationId xmlns:a16="http://schemas.microsoft.com/office/drawing/2014/main" id="{ECF58131-BFB7-563A-EFDF-35AF56A59B06}"/>
              </a:ext>
            </a:extLst>
          </p:cNvPr>
          <p:cNvPicPr>
            <a:picLocks noChangeAspect="1"/>
          </p:cNvPicPr>
          <p:nvPr/>
        </p:nvPicPr>
        <p:blipFill>
          <a:blip r:embed="rId2"/>
          <a:srcRect l="2490" t="314" r="-2269" b="1550"/>
          <a:stretch/>
        </p:blipFill>
        <p:spPr>
          <a:xfrm>
            <a:off x="8188517" y="665659"/>
            <a:ext cx="3958576" cy="5687523"/>
          </a:xfrm>
          <a:prstGeom prst="rect">
            <a:avLst/>
          </a:prstGeom>
        </p:spPr>
      </p:pic>
      <p:pic>
        <p:nvPicPr>
          <p:cNvPr id="6" name="Picture 5" descr="close up of pages of a book">
            <a:extLst>
              <a:ext uri="{FF2B5EF4-FFF2-40B4-BE49-F238E27FC236}">
                <a16:creationId xmlns:a16="http://schemas.microsoft.com/office/drawing/2014/main" id="{5E47ACC9-B908-C894-A421-4AFFA857DECB}"/>
              </a:ext>
            </a:extLst>
          </p:cNvPr>
          <p:cNvPicPr>
            <a:picLocks noChangeAspect="1"/>
          </p:cNvPicPr>
          <p:nvPr/>
        </p:nvPicPr>
        <p:blipFill rotWithShape="1">
          <a:blip r:embed="rId3"/>
          <a:srcRect l="47351" r="9545"/>
          <a:stretch/>
        </p:blipFill>
        <p:spPr>
          <a:xfrm>
            <a:off x="0" y="-14377"/>
            <a:ext cx="3951890" cy="6876281"/>
          </a:xfrm>
          <a:prstGeom prst="rect">
            <a:avLst/>
          </a:prstGeom>
        </p:spPr>
      </p:pic>
      <p:sp>
        <p:nvSpPr>
          <p:cNvPr id="15" name="Rectangle: Rounded Corners 14">
            <a:extLst>
              <a:ext uri="{FF2B5EF4-FFF2-40B4-BE49-F238E27FC236}">
                <a16:creationId xmlns:a16="http://schemas.microsoft.com/office/drawing/2014/main" id="{3C520980-09C2-49B0-1D4B-7351FFCDAF3F}"/>
              </a:ext>
            </a:extLst>
          </p:cNvPr>
          <p:cNvSpPr/>
          <p:nvPr/>
        </p:nvSpPr>
        <p:spPr>
          <a:xfrm>
            <a:off x="465055" y="208268"/>
            <a:ext cx="3048636" cy="4505807"/>
          </a:xfrm>
          <a:prstGeom prst="roundRect">
            <a:avLst/>
          </a:prstGeom>
          <a:ln/>
        </p:spPr>
        <p:style>
          <a:lnRef idx="2">
            <a:schemeClr val="accent1"/>
          </a:lnRef>
          <a:fillRef idx="1">
            <a:schemeClr val="lt1"/>
          </a:fillRef>
          <a:effectRef idx="0">
            <a:schemeClr val="accent1"/>
          </a:effectRef>
          <a:fontRef idx="minor">
            <a:schemeClr val="dk1"/>
          </a:fontRef>
        </p:style>
        <p:txBody>
          <a:bodyPr lIns="91440" tIns="45720" rIns="91440" bIns="45720" rtlCol="0" anchor="ctr"/>
          <a:lstStyle/>
          <a:p>
            <a:pPr algn="ctr">
              <a:lnSpc>
                <a:spcPct val="150000"/>
              </a:lnSpc>
            </a:pPr>
            <a:r>
              <a:rPr lang="en-US" sz="2000" b="1" i="0" u="none" strike="noStrike" baseline="0">
                <a:solidFill>
                  <a:srgbClr val="000000"/>
                </a:solidFill>
                <a:latin typeface="Aptos"/>
                <a:ea typeface="Segoe UI"/>
                <a:cs typeface="Segoe UI"/>
              </a:rPr>
              <a:t>Expectations</a:t>
            </a:r>
            <a:endParaRPr lang="en-US" sz="2000"/>
          </a:p>
          <a:p>
            <a:pPr marL="342900" indent="-342900">
              <a:lnSpc>
                <a:spcPct val="150000"/>
              </a:lnSpc>
              <a:buFont typeface="Arial,Sans-Serif"/>
              <a:buChar char="•"/>
            </a:pPr>
            <a:r>
              <a:rPr lang="en-US" sz="2000" b="0" i="0" u="none" strike="noStrike" baseline="0">
                <a:solidFill>
                  <a:srgbClr val="000000"/>
                </a:solidFill>
                <a:latin typeface="Aptos"/>
                <a:ea typeface="Arial"/>
                <a:cs typeface="Arial"/>
              </a:rPr>
              <a:t>Sit up </a:t>
            </a:r>
            <a:r>
              <a:rPr lang="en-US" sz="2000">
                <a:solidFill>
                  <a:srgbClr val="000000"/>
                </a:solidFill>
                <a:latin typeface="Aptos"/>
                <a:ea typeface="Arial"/>
                <a:cs typeface="Arial"/>
              </a:rPr>
              <a:t>straight</a:t>
            </a:r>
            <a:r>
              <a:rPr lang="en-US" sz="2000" b="0" i="0" u="none" strike="noStrike" baseline="0">
                <a:solidFill>
                  <a:srgbClr val="000000"/>
                </a:solidFill>
                <a:latin typeface="Aptos"/>
                <a:ea typeface="Arial"/>
                <a:cs typeface="Arial"/>
              </a:rPr>
              <a:t> at your desk​</a:t>
            </a:r>
            <a:r>
              <a:rPr lang="en-US" sz="2000" b="0" i="0">
                <a:solidFill>
                  <a:srgbClr val="000000"/>
                </a:solidFill>
                <a:latin typeface="Aptos"/>
                <a:ea typeface="Arial"/>
                <a:cs typeface="Arial"/>
              </a:rPr>
              <a:t>​</a:t>
            </a:r>
            <a:endParaRPr lang="en-US" sz="2000"/>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Follow my reading with your reading bookmark​</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Listen carefully​</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Learn new vocabulary</a:t>
            </a:r>
          </a:p>
        </p:txBody>
      </p:sp>
      <p:pic>
        <p:nvPicPr>
          <p:cNvPr id="18" name="Picture 17" descr="A black and white logo&#10;&#10;Description automatically generated">
            <a:extLst>
              <a:ext uri="{FF2B5EF4-FFF2-40B4-BE49-F238E27FC236}">
                <a16:creationId xmlns:a16="http://schemas.microsoft.com/office/drawing/2014/main" id="{40E24409-5D06-C8E0-24A3-CA6151B93038}"/>
              </a:ext>
            </a:extLst>
          </p:cNvPr>
          <p:cNvPicPr>
            <a:picLocks noChangeAspect="1"/>
          </p:cNvPicPr>
          <p:nvPr/>
        </p:nvPicPr>
        <p:blipFill>
          <a:blip r:embed="rId4"/>
          <a:stretch>
            <a:fillRect/>
          </a:stretch>
        </p:blipFill>
        <p:spPr>
          <a:xfrm>
            <a:off x="603760" y="4929727"/>
            <a:ext cx="2760633" cy="1613679"/>
          </a:xfrm>
          <a:prstGeom prst="rect">
            <a:avLst/>
          </a:prstGeom>
        </p:spPr>
      </p:pic>
    </p:spTree>
    <p:extLst>
      <p:ext uri="{BB962C8B-B14F-4D97-AF65-F5344CB8AC3E}">
        <p14:creationId xmlns:p14="http://schemas.microsoft.com/office/powerpoint/2010/main" val="27715302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80AE5D-CA62-D079-9B9A-0354131C7940}"/>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A919BEAC-05E7-CBB4-D0F8-5F6D89132E9C}"/>
              </a:ext>
            </a:extLst>
          </p:cNvPr>
          <p:cNvSpPr>
            <a:spLocks noGrp="1"/>
          </p:cNvSpPr>
          <p:nvPr>
            <p:ph type="ctrTitle"/>
          </p:nvPr>
        </p:nvSpPr>
        <p:spPr>
          <a:xfrm>
            <a:off x="3951329" y="-6620"/>
            <a:ext cx="4667254" cy="1074981"/>
          </a:xfrm>
        </p:spPr>
        <p:txBody>
          <a:bodyPr>
            <a:noAutofit/>
          </a:bodyPr>
          <a:lstStyle/>
          <a:p>
            <a:r>
              <a:rPr lang="en-US" sz="4800"/>
              <a:t>Touching The Void</a:t>
            </a:r>
          </a:p>
        </p:txBody>
      </p:sp>
      <p:sp>
        <p:nvSpPr>
          <p:cNvPr id="9" name="Subtitle 2">
            <a:extLst>
              <a:ext uri="{FF2B5EF4-FFF2-40B4-BE49-F238E27FC236}">
                <a16:creationId xmlns:a16="http://schemas.microsoft.com/office/drawing/2014/main" id="{412165DB-EF4E-957D-B330-AF7F7B821396}"/>
              </a:ext>
            </a:extLst>
          </p:cNvPr>
          <p:cNvSpPr>
            <a:spLocks noGrp="1"/>
          </p:cNvSpPr>
          <p:nvPr>
            <p:ph type="subTitle" idx="1"/>
          </p:nvPr>
        </p:nvSpPr>
        <p:spPr>
          <a:xfrm>
            <a:off x="4125917" y="1063236"/>
            <a:ext cx="3950503" cy="517635"/>
          </a:xfrm>
        </p:spPr>
        <p:txBody>
          <a:bodyPr vert="horz" lIns="91440" tIns="45720" rIns="91440" bIns="45720" rtlCol="0" anchor="t">
            <a:normAutofit/>
          </a:bodyPr>
          <a:lstStyle/>
          <a:p>
            <a:pPr marL="342900" indent="-342900">
              <a:buFont typeface="Calibri" panose="020B0604020202020204" pitchFamily="34" charset="0"/>
              <a:buChar char="-"/>
            </a:pPr>
            <a:r>
              <a:rPr lang="en-US">
                <a:solidFill>
                  <a:srgbClr val="FFC000"/>
                </a:solidFill>
              </a:rPr>
              <a:t>Joe Simpson</a:t>
            </a:r>
          </a:p>
        </p:txBody>
      </p:sp>
      <p:sp>
        <p:nvSpPr>
          <p:cNvPr id="12" name="TextBox 11">
            <a:extLst>
              <a:ext uri="{FF2B5EF4-FFF2-40B4-BE49-F238E27FC236}">
                <a16:creationId xmlns:a16="http://schemas.microsoft.com/office/drawing/2014/main" id="{63235720-541A-D934-9631-A66EC7872109}"/>
              </a:ext>
            </a:extLst>
          </p:cNvPr>
          <p:cNvSpPr txBox="1"/>
          <p:nvPr/>
        </p:nvSpPr>
        <p:spPr>
          <a:xfrm>
            <a:off x="4298445" y="4296002"/>
            <a:ext cx="3930049" cy="2585323"/>
          </a:xfrm>
          <a:prstGeom prst="rect">
            <a:avLst/>
          </a:prstGeom>
          <a:noFill/>
        </p:spPr>
        <p:txBody>
          <a:bodyPr wrap="square" lIns="91440" tIns="45720" rIns="91440" bIns="45720" rtlCol="0" anchor="t">
            <a:spAutoFit/>
          </a:bodyPr>
          <a:lstStyle/>
          <a:p>
            <a:r>
              <a:rPr lang="en-US" b="1"/>
              <a:t>Themes: </a:t>
            </a:r>
          </a:p>
          <a:p>
            <a:pPr marL="285750" indent="-285750">
              <a:buFont typeface="Arial" panose="020B0604020202020204" pitchFamily="34" charset="0"/>
              <a:buChar char="•"/>
            </a:pPr>
            <a:r>
              <a:rPr lang="en-GB">
                <a:latin typeface="Calibri"/>
                <a:ea typeface="Calibri"/>
                <a:cs typeface="Calibri"/>
              </a:rPr>
              <a:t>Adventure-Survival</a:t>
            </a:r>
          </a:p>
          <a:p>
            <a:pPr marL="285750" indent="-285750">
              <a:buFont typeface="Arial" panose="020B0604020202020204" pitchFamily="34" charset="0"/>
              <a:buChar char="•"/>
            </a:pPr>
            <a:r>
              <a:rPr lang="en-GB">
                <a:latin typeface="Calibri"/>
                <a:ea typeface="Calibri"/>
                <a:cs typeface="Calibri"/>
              </a:rPr>
              <a:t>Places-Canyons/Cliffs/Mountains</a:t>
            </a:r>
          </a:p>
          <a:p>
            <a:pPr marL="285750" indent="-285750">
              <a:buFont typeface="Arial" panose="020B0604020202020204" pitchFamily="34" charset="0"/>
              <a:buChar char="•"/>
            </a:pPr>
            <a:r>
              <a:rPr lang="en-GB">
                <a:latin typeface="Calibri"/>
                <a:ea typeface="Calibri"/>
                <a:cs typeface="Calibri"/>
              </a:rPr>
              <a:t>Sport/Recreation-Mountaineering</a:t>
            </a:r>
          </a:p>
          <a:p>
            <a:pPr marL="285750" indent="-285750">
              <a:buFont typeface="Arial" panose="020B0604020202020204" pitchFamily="34" charset="0"/>
              <a:buChar char="•"/>
            </a:pPr>
            <a:r>
              <a:rPr lang="en-GB">
                <a:latin typeface="Calibri"/>
                <a:ea typeface="Calibri"/>
                <a:cs typeface="Calibri"/>
              </a:rPr>
              <a:t>Self – motivation resilience and perseverance</a:t>
            </a:r>
          </a:p>
          <a:p>
            <a:pPr marL="285750" indent="-285750">
              <a:buFont typeface="Arial" panose="020B0604020202020204" pitchFamily="34" charset="0"/>
              <a:buChar char="•"/>
            </a:pPr>
            <a:r>
              <a:rPr lang="en-GB">
                <a:latin typeface="Calibri"/>
                <a:ea typeface="Calibri"/>
                <a:cs typeface="Calibri"/>
              </a:rPr>
              <a:t>Relationships – friendship and morality</a:t>
            </a:r>
          </a:p>
          <a:p>
            <a:endParaRPr lang="en-US"/>
          </a:p>
        </p:txBody>
      </p:sp>
      <p:sp>
        <p:nvSpPr>
          <p:cNvPr id="14" name="TextBox 13">
            <a:extLst>
              <a:ext uri="{FF2B5EF4-FFF2-40B4-BE49-F238E27FC236}">
                <a16:creationId xmlns:a16="http://schemas.microsoft.com/office/drawing/2014/main" id="{4E2E180D-41AE-76EB-2D41-278C10EE7AB1}"/>
              </a:ext>
            </a:extLst>
          </p:cNvPr>
          <p:cNvSpPr txBox="1"/>
          <p:nvPr/>
        </p:nvSpPr>
        <p:spPr>
          <a:xfrm>
            <a:off x="449571" y="1122388"/>
            <a:ext cx="3008332" cy="461665"/>
          </a:xfrm>
          <a:prstGeom prst="rect">
            <a:avLst/>
          </a:prstGeom>
          <a:noFill/>
        </p:spPr>
        <p:txBody>
          <a:bodyPr wrap="square" rtlCol="0">
            <a:spAutoFit/>
          </a:bodyPr>
          <a:lstStyle/>
          <a:p>
            <a:pPr algn="ctr"/>
            <a:r>
              <a:rPr lang="en-US" sz="2400" b="1" u="sng">
                <a:solidFill>
                  <a:schemeClr val="bg1"/>
                </a:solidFill>
              </a:rPr>
              <a:t>EXPECTATIONS:</a:t>
            </a:r>
          </a:p>
        </p:txBody>
      </p:sp>
      <p:sp>
        <p:nvSpPr>
          <p:cNvPr id="18" name="TextBox 17">
            <a:extLst>
              <a:ext uri="{FF2B5EF4-FFF2-40B4-BE49-F238E27FC236}">
                <a16:creationId xmlns:a16="http://schemas.microsoft.com/office/drawing/2014/main" id="{6D5EE0A0-D46C-A5DE-0D02-68837E6D2E85}"/>
              </a:ext>
            </a:extLst>
          </p:cNvPr>
          <p:cNvSpPr txBox="1"/>
          <p:nvPr/>
        </p:nvSpPr>
        <p:spPr>
          <a:xfrm>
            <a:off x="4304655" y="1640189"/>
            <a:ext cx="3667701" cy="2523768"/>
          </a:xfrm>
          <a:prstGeom prst="rect">
            <a:avLst/>
          </a:prstGeom>
          <a:noFill/>
        </p:spPr>
        <p:txBody>
          <a:bodyPr wrap="square" lIns="91440" tIns="45720" rIns="91440" bIns="45720" rtlCol="0" anchor="t">
            <a:spAutoFit/>
          </a:bodyPr>
          <a:lstStyle/>
          <a:p>
            <a:r>
              <a:rPr lang="en-GB">
                <a:latin typeface="Calibri"/>
                <a:ea typeface="Calibri"/>
                <a:cs typeface="Calibri"/>
              </a:rPr>
              <a:t>‘Touching the Void’ tells the story Simpson's harrowing ordeal, in which he broke his leg and fell into a crevasse, and how he survived against seemingly insurmountable odds.</a:t>
            </a:r>
          </a:p>
          <a:p>
            <a:endParaRPr lang="en-GB">
              <a:latin typeface="Calibri"/>
              <a:ea typeface="Calibri"/>
              <a:cs typeface="Calibri"/>
            </a:endParaRPr>
          </a:p>
          <a:p>
            <a:r>
              <a:rPr lang="en-US" sz="1600" b="1">
                <a:solidFill>
                  <a:srgbClr val="282828"/>
                </a:solidFill>
                <a:latin typeface="Arial"/>
                <a:ea typeface="Calibri"/>
                <a:cs typeface="Arial"/>
              </a:rPr>
              <a:t>Reading Miles:</a:t>
            </a:r>
            <a:r>
              <a:rPr lang="en-US" sz="1600">
                <a:solidFill>
                  <a:srgbClr val="282828"/>
                </a:solidFill>
                <a:latin typeface="Arial"/>
                <a:ea typeface="Calibri"/>
                <a:cs typeface="Arial"/>
              </a:rPr>
              <a:t> In reading this book you will have read 71,411 words</a:t>
            </a:r>
            <a:endParaRPr lang="en-GB"/>
          </a:p>
        </p:txBody>
      </p:sp>
      <p:pic>
        <p:nvPicPr>
          <p:cNvPr id="3" name="Picture 2" descr="Touching The Void: Amazon.co.uk ...">
            <a:extLst>
              <a:ext uri="{FF2B5EF4-FFF2-40B4-BE49-F238E27FC236}">
                <a16:creationId xmlns:a16="http://schemas.microsoft.com/office/drawing/2014/main" id="{E565EB17-1673-0896-132A-5A335B38972E}"/>
              </a:ext>
            </a:extLst>
          </p:cNvPr>
          <p:cNvPicPr>
            <a:picLocks noChangeAspect="1"/>
          </p:cNvPicPr>
          <p:nvPr/>
        </p:nvPicPr>
        <p:blipFill>
          <a:blip r:embed="rId2"/>
          <a:stretch>
            <a:fillRect/>
          </a:stretch>
        </p:blipFill>
        <p:spPr>
          <a:xfrm>
            <a:off x="8267612" y="1136981"/>
            <a:ext cx="3650590" cy="5389171"/>
          </a:xfrm>
          <a:prstGeom prst="rect">
            <a:avLst/>
          </a:prstGeom>
        </p:spPr>
      </p:pic>
      <p:pic>
        <p:nvPicPr>
          <p:cNvPr id="5" name="Picture 4" descr="close up of pages of a book">
            <a:extLst>
              <a:ext uri="{FF2B5EF4-FFF2-40B4-BE49-F238E27FC236}">
                <a16:creationId xmlns:a16="http://schemas.microsoft.com/office/drawing/2014/main" id="{FA376CEA-584C-5F25-B175-D1505CC9C319}"/>
              </a:ext>
            </a:extLst>
          </p:cNvPr>
          <p:cNvPicPr>
            <a:picLocks noChangeAspect="1"/>
          </p:cNvPicPr>
          <p:nvPr/>
        </p:nvPicPr>
        <p:blipFill rotWithShape="1">
          <a:blip r:embed="rId3"/>
          <a:srcRect l="47351" r="9545"/>
          <a:stretch/>
        </p:blipFill>
        <p:spPr>
          <a:xfrm>
            <a:off x="0" y="-14377"/>
            <a:ext cx="3951890" cy="6876281"/>
          </a:xfrm>
          <a:prstGeom prst="rect">
            <a:avLst/>
          </a:prstGeom>
        </p:spPr>
      </p:pic>
      <p:sp>
        <p:nvSpPr>
          <p:cNvPr id="10" name="Rectangle: Rounded Corners 9">
            <a:extLst>
              <a:ext uri="{FF2B5EF4-FFF2-40B4-BE49-F238E27FC236}">
                <a16:creationId xmlns:a16="http://schemas.microsoft.com/office/drawing/2014/main" id="{19F737FF-66A8-DDB1-875B-C96A5BC9AA24}"/>
              </a:ext>
            </a:extLst>
          </p:cNvPr>
          <p:cNvSpPr/>
          <p:nvPr/>
        </p:nvSpPr>
        <p:spPr>
          <a:xfrm>
            <a:off x="465055" y="208268"/>
            <a:ext cx="3048636" cy="4505807"/>
          </a:xfrm>
          <a:prstGeom prst="roundRect">
            <a:avLst/>
          </a:prstGeom>
          <a:ln/>
        </p:spPr>
        <p:style>
          <a:lnRef idx="2">
            <a:schemeClr val="accent1"/>
          </a:lnRef>
          <a:fillRef idx="1">
            <a:schemeClr val="lt1"/>
          </a:fillRef>
          <a:effectRef idx="0">
            <a:schemeClr val="accent1"/>
          </a:effectRef>
          <a:fontRef idx="minor">
            <a:schemeClr val="dk1"/>
          </a:fontRef>
        </p:style>
        <p:txBody>
          <a:bodyPr lIns="91440" tIns="45720" rIns="91440" bIns="45720" rtlCol="0" anchor="ctr"/>
          <a:lstStyle/>
          <a:p>
            <a:pPr algn="ctr">
              <a:lnSpc>
                <a:spcPct val="150000"/>
              </a:lnSpc>
            </a:pPr>
            <a:r>
              <a:rPr lang="en-US" sz="2000" b="1" i="0" u="none" strike="noStrike" baseline="0">
                <a:solidFill>
                  <a:srgbClr val="000000"/>
                </a:solidFill>
                <a:latin typeface="Aptos"/>
                <a:ea typeface="Segoe UI"/>
                <a:cs typeface="Segoe UI"/>
              </a:rPr>
              <a:t>Expectations</a:t>
            </a:r>
            <a:endParaRPr lang="en-US" sz="2000"/>
          </a:p>
          <a:p>
            <a:pPr marL="342900" indent="-342900">
              <a:lnSpc>
                <a:spcPct val="150000"/>
              </a:lnSpc>
              <a:buFont typeface="Arial,Sans-Serif"/>
              <a:buChar char="•"/>
            </a:pPr>
            <a:r>
              <a:rPr lang="en-US" sz="2000" b="0" i="0" u="none" strike="noStrike" baseline="0">
                <a:solidFill>
                  <a:srgbClr val="000000"/>
                </a:solidFill>
                <a:latin typeface="Aptos"/>
                <a:ea typeface="Arial"/>
                <a:cs typeface="Arial"/>
              </a:rPr>
              <a:t>Sit up </a:t>
            </a:r>
            <a:r>
              <a:rPr lang="en-US" sz="2000">
                <a:solidFill>
                  <a:srgbClr val="000000"/>
                </a:solidFill>
                <a:latin typeface="Aptos"/>
                <a:ea typeface="Arial"/>
                <a:cs typeface="Arial"/>
              </a:rPr>
              <a:t>straight</a:t>
            </a:r>
            <a:r>
              <a:rPr lang="en-US" sz="2000" b="0" i="0" u="none" strike="noStrike" baseline="0">
                <a:solidFill>
                  <a:srgbClr val="000000"/>
                </a:solidFill>
                <a:latin typeface="Aptos"/>
                <a:ea typeface="Arial"/>
                <a:cs typeface="Arial"/>
              </a:rPr>
              <a:t> at your desk​</a:t>
            </a:r>
            <a:r>
              <a:rPr lang="en-US" sz="2000" b="0" i="0">
                <a:solidFill>
                  <a:srgbClr val="000000"/>
                </a:solidFill>
                <a:latin typeface="Aptos"/>
                <a:ea typeface="Arial"/>
                <a:cs typeface="Arial"/>
              </a:rPr>
              <a:t>​</a:t>
            </a:r>
            <a:endParaRPr lang="en-US" sz="2000"/>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Follow my reading with your reading bookmark​</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Listen carefully​</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Learn new vocabulary</a:t>
            </a:r>
          </a:p>
        </p:txBody>
      </p:sp>
      <p:pic>
        <p:nvPicPr>
          <p:cNvPr id="15" name="Picture 14" descr="A black and white logo&#10;&#10;Description automatically generated">
            <a:extLst>
              <a:ext uri="{FF2B5EF4-FFF2-40B4-BE49-F238E27FC236}">
                <a16:creationId xmlns:a16="http://schemas.microsoft.com/office/drawing/2014/main" id="{19C17336-6A32-B137-A272-AF5EFEF73760}"/>
              </a:ext>
            </a:extLst>
          </p:cNvPr>
          <p:cNvPicPr>
            <a:picLocks noChangeAspect="1"/>
          </p:cNvPicPr>
          <p:nvPr/>
        </p:nvPicPr>
        <p:blipFill>
          <a:blip r:embed="rId4"/>
          <a:stretch>
            <a:fillRect/>
          </a:stretch>
        </p:blipFill>
        <p:spPr>
          <a:xfrm>
            <a:off x="603760" y="4929727"/>
            <a:ext cx="2760633" cy="1613679"/>
          </a:xfrm>
          <a:prstGeom prst="rect">
            <a:avLst/>
          </a:prstGeom>
        </p:spPr>
      </p:pic>
    </p:spTree>
    <p:extLst>
      <p:ext uri="{BB962C8B-B14F-4D97-AF65-F5344CB8AC3E}">
        <p14:creationId xmlns:p14="http://schemas.microsoft.com/office/powerpoint/2010/main" val="18795494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569297-776C-69DB-61F1-17BFD7055F76}"/>
            </a:ext>
          </a:extLst>
        </p:cNvPr>
        <p:cNvGrpSpPr/>
        <p:nvPr/>
      </p:nvGrpSpPr>
      <p:grpSpPr>
        <a:xfrm>
          <a:off x="0" y="0"/>
          <a:ext cx="0" cy="0"/>
          <a:chOff x="0" y="0"/>
          <a:chExt cx="0" cy="0"/>
        </a:xfrm>
      </p:grpSpPr>
      <p:pic>
        <p:nvPicPr>
          <p:cNvPr id="7" name="Picture 6" descr="close up of pages of a book">
            <a:extLst>
              <a:ext uri="{FF2B5EF4-FFF2-40B4-BE49-F238E27FC236}">
                <a16:creationId xmlns:a16="http://schemas.microsoft.com/office/drawing/2014/main" id="{43313E21-D220-6E92-8228-E52AC407AA71}"/>
              </a:ext>
            </a:extLst>
          </p:cNvPr>
          <p:cNvPicPr>
            <a:picLocks noChangeAspect="1"/>
          </p:cNvPicPr>
          <p:nvPr/>
        </p:nvPicPr>
        <p:blipFill rotWithShape="1">
          <a:blip r:embed="rId2"/>
          <a:srcRect l="47351" r="9545"/>
          <a:stretch/>
        </p:blipFill>
        <p:spPr>
          <a:xfrm>
            <a:off x="0" y="-14377"/>
            <a:ext cx="3951890" cy="6876281"/>
          </a:xfrm>
          <a:prstGeom prst="rect">
            <a:avLst/>
          </a:prstGeom>
        </p:spPr>
      </p:pic>
      <p:sp>
        <p:nvSpPr>
          <p:cNvPr id="8" name="Title 1">
            <a:extLst>
              <a:ext uri="{FF2B5EF4-FFF2-40B4-BE49-F238E27FC236}">
                <a16:creationId xmlns:a16="http://schemas.microsoft.com/office/drawing/2014/main" id="{346DD046-59DC-CB37-6427-5306C50A8A5D}"/>
              </a:ext>
            </a:extLst>
          </p:cNvPr>
          <p:cNvSpPr>
            <a:spLocks noGrp="1"/>
          </p:cNvSpPr>
          <p:nvPr>
            <p:ph type="ctrTitle"/>
          </p:nvPr>
        </p:nvSpPr>
        <p:spPr>
          <a:xfrm>
            <a:off x="529517" y="496587"/>
            <a:ext cx="3028235" cy="974341"/>
          </a:xfrm>
          <a:solidFill>
            <a:schemeClr val="bg1"/>
          </a:solidFill>
        </p:spPr>
        <p:txBody>
          <a:bodyPr>
            <a:noAutofit/>
          </a:bodyPr>
          <a:lstStyle/>
          <a:p>
            <a:r>
              <a:rPr lang="en-US" sz="4800"/>
              <a:t>Year 10</a:t>
            </a:r>
          </a:p>
        </p:txBody>
      </p:sp>
      <p:pic>
        <p:nvPicPr>
          <p:cNvPr id="6" name="Picture 5" descr="A black and white logo&#10;&#10;Description automatically generated">
            <a:extLst>
              <a:ext uri="{FF2B5EF4-FFF2-40B4-BE49-F238E27FC236}">
                <a16:creationId xmlns:a16="http://schemas.microsoft.com/office/drawing/2014/main" id="{AADFD37F-7053-1370-7C95-856A32D34CBF}"/>
              </a:ext>
            </a:extLst>
          </p:cNvPr>
          <p:cNvPicPr>
            <a:picLocks noChangeAspect="1"/>
          </p:cNvPicPr>
          <p:nvPr/>
        </p:nvPicPr>
        <p:blipFill>
          <a:blip r:embed="rId3"/>
          <a:stretch>
            <a:fillRect/>
          </a:stretch>
        </p:blipFill>
        <p:spPr>
          <a:xfrm>
            <a:off x="603760" y="2212406"/>
            <a:ext cx="2760633" cy="1613679"/>
          </a:xfrm>
          <a:prstGeom prst="rect">
            <a:avLst/>
          </a:prstGeom>
        </p:spPr>
      </p:pic>
      <p:pic>
        <p:nvPicPr>
          <p:cNvPr id="3" name="Picture 2" descr="A book cover with a cup of coffee and a spoon&#10;&#10;AI-generated content may be incorrect.">
            <a:extLst>
              <a:ext uri="{FF2B5EF4-FFF2-40B4-BE49-F238E27FC236}">
                <a16:creationId xmlns:a16="http://schemas.microsoft.com/office/drawing/2014/main" id="{2D87ABFE-F655-853A-C6E6-EA0721F38272}"/>
              </a:ext>
            </a:extLst>
          </p:cNvPr>
          <p:cNvPicPr>
            <a:picLocks noChangeAspect="1"/>
          </p:cNvPicPr>
          <p:nvPr/>
        </p:nvPicPr>
        <p:blipFill>
          <a:blip r:embed="rId4"/>
          <a:stretch>
            <a:fillRect/>
          </a:stretch>
        </p:blipFill>
        <p:spPr>
          <a:xfrm>
            <a:off x="4389565" y="1770959"/>
            <a:ext cx="2110884" cy="3306793"/>
          </a:xfrm>
          <a:prstGeom prst="rect">
            <a:avLst/>
          </a:prstGeom>
        </p:spPr>
      </p:pic>
      <p:pic>
        <p:nvPicPr>
          <p:cNvPr id="9" name="Picture 8" descr="A poster with a person and person&#10;&#10;Description automatically generated">
            <a:extLst>
              <a:ext uri="{FF2B5EF4-FFF2-40B4-BE49-F238E27FC236}">
                <a16:creationId xmlns:a16="http://schemas.microsoft.com/office/drawing/2014/main" id="{6FD5D402-4FD5-3247-3949-E54479A3A04D}"/>
              </a:ext>
            </a:extLst>
          </p:cNvPr>
          <p:cNvPicPr>
            <a:picLocks noChangeAspect="1"/>
          </p:cNvPicPr>
          <p:nvPr/>
        </p:nvPicPr>
        <p:blipFill>
          <a:blip r:embed="rId5"/>
          <a:stretch>
            <a:fillRect/>
          </a:stretch>
        </p:blipFill>
        <p:spPr>
          <a:xfrm>
            <a:off x="6989261" y="1774166"/>
            <a:ext cx="1894081" cy="3295292"/>
          </a:xfrm>
          <a:prstGeom prst="rect">
            <a:avLst/>
          </a:prstGeom>
        </p:spPr>
      </p:pic>
      <p:pic>
        <p:nvPicPr>
          <p:cNvPr id="12" name="Picture 11" descr="The Hate U Give : Thomas, Angie: Amazon ...">
            <a:extLst>
              <a:ext uri="{FF2B5EF4-FFF2-40B4-BE49-F238E27FC236}">
                <a16:creationId xmlns:a16="http://schemas.microsoft.com/office/drawing/2014/main" id="{D1BA4232-A093-7207-0B0E-7FD9AF0447EE}"/>
              </a:ext>
            </a:extLst>
          </p:cNvPr>
          <p:cNvPicPr>
            <a:picLocks noChangeAspect="1"/>
          </p:cNvPicPr>
          <p:nvPr/>
        </p:nvPicPr>
        <p:blipFill>
          <a:blip r:embed="rId6"/>
          <a:stretch>
            <a:fillRect/>
          </a:stretch>
        </p:blipFill>
        <p:spPr>
          <a:xfrm>
            <a:off x="9403421" y="1774344"/>
            <a:ext cx="1968441" cy="3294933"/>
          </a:xfrm>
          <a:prstGeom prst="rect">
            <a:avLst/>
          </a:prstGeom>
        </p:spPr>
      </p:pic>
    </p:spTree>
    <p:extLst>
      <p:ext uri="{BB962C8B-B14F-4D97-AF65-F5344CB8AC3E}">
        <p14:creationId xmlns:p14="http://schemas.microsoft.com/office/powerpoint/2010/main" val="923236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AE48B8D-7A59-42A4-A61B-B66E6063DD0D}"/>
              </a:ext>
            </a:extLst>
          </p:cNvPr>
          <p:cNvSpPr>
            <a:spLocks noGrp="1"/>
          </p:cNvSpPr>
          <p:nvPr>
            <p:ph type="ctrTitle"/>
          </p:nvPr>
        </p:nvSpPr>
        <p:spPr>
          <a:xfrm>
            <a:off x="4106839" y="21583"/>
            <a:ext cx="4903562" cy="1096876"/>
          </a:xfrm>
        </p:spPr>
        <p:txBody>
          <a:bodyPr>
            <a:noAutofit/>
          </a:bodyPr>
          <a:lstStyle/>
          <a:p>
            <a:r>
              <a:rPr lang="en-US" sz="3200"/>
              <a:t>The Hitch-Hiker's Guide to the Galaxy  </a:t>
            </a:r>
          </a:p>
        </p:txBody>
      </p:sp>
      <p:sp>
        <p:nvSpPr>
          <p:cNvPr id="9" name="Subtitle 2">
            <a:extLst>
              <a:ext uri="{FF2B5EF4-FFF2-40B4-BE49-F238E27FC236}">
                <a16:creationId xmlns:a16="http://schemas.microsoft.com/office/drawing/2014/main" id="{93871044-9D2C-42D1-8B31-E3D6F11C6013}"/>
              </a:ext>
            </a:extLst>
          </p:cNvPr>
          <p:cNvSpPr>
            <a:spLocks noGrp="1"/>
          </p:cNvSpPr>
          <p:nvPr>
            <p:ph type="subTitle" idx="1"/>
          </p:nvPr>
        </p:nvSpPr>
        <p:spPr>
          <a:xfrm>
            <a:off x="3948220" y="1192727"/>
            <a:ext cx="3950503" cy="517635"/>
          </a:xfrm>
        </p:spPr>
        <p:txBody>
          <a:bodyPr vert="horz" lIns="91440" tIns="45720" rIns="91440" bIns="45720" rtlCol="0" anchor="t">
            <a:normAutofit/>
          </a:bodyPr>
          <a:lstStyle/>
          <a:p>
            <a:r>
              <a:rPr lang="en-US"/>
              <a:t>Douglas Adams</a:t>
            </a:r>
          </a:p>
        </p:txBody>
      </p:sp>
      <p:sp>
        <p:nvSpPr>
          <p:cNvPr id="11" name="TextBox 10"/>
          <p:cNvSpPr txBox="1"/>
          <p:nvPr/>
        </p:nvSpPr>
        <p:spPr>
          <a:xfrm>
            <a:off x="4074829" y="1774142"/>
            <a:ext cx="3922571" cy="2554545"/>
          </a:xfrm>
          <a:prstGeom prst="rect">
            <a:avLst/>
          </a:prstGeom>
          <a:noFill/>
        </p:spPr>
        <p:txBody>
          <a:bodyPr wrap="square" lIns="91440" tIns="45720" rIns="91440" bIns="45720" rtlCol="0" anchor="t">
            <a:spAutoFit/>
          </a:bodyPr>
          <a:lstStyle/>
          <a:p>
            <a:r>
              <a:rPr lang="en-GB" sz="1600">
                <a:solidFill>
                  <a:srgbClr val="282828"/>
                </a:solidFill>
                <a:latin typeface="Arial"/>
                <a:cs typeface="Arial"/>
              </a:rPr>
              <a:t>The Hitch-hiker's Guide to the Galaxy</a:t>
            </a:r>
            <a:r>
              <a:rPr lang="en-GB" sz="1600">
                <a:solidFill>
                  <a:srgbClr val="282828"/>
                </a:solidFill>
                <a:latin typeface="Arial"/>
                <a:ea typeface="+mn-lt"/>
                <a:cs typeface="Arial"/>
              </a:rPr>
              <a:t> is an</a:t>
            </a:r>
            <a:r>
              <a:rPr lang="en-GB" sz="1600">
                <a:solidFill>
                  <a:srgbClr val="000000"/>
                </a:solidFill>
                <a:latin typeface="Arial"/>
                <a:ea typeface="+mn-lt"/>
                <a:cs typeface="+mn-lt"/>
              </a:rPr>
              <a:t> insanely funny, satiric bestseller about the end of the world and the days that follow it. Authur Dent must find a new home after the world is destroyed, to make way for the new hyperspatial express route</a:t>
            </a:r>
            <a:r>
              <a:rPr lang="en-GB" sz="1600">
                <a:solidFill>
                  <a:srgbClr val="282828"/>
                </a:solidFill>
                <a:latin typeface="Arial"/>
                <a:cs typeface="Arial"/>
              </a:rPr>
              <a:t> </a:t>
            </a:r>
          </a:p>
          <a:p>
            <a:endParaRPr lang="en-US" sz="1600" b="1">
              <a:solidFill>
                <a:srgbClr val="282828"/>
              </a:solidFill>
              <a:latin typeface="Arial"/>
              <a:cs typeface="Arial"/>
            </a:endParaRPr>
          </a:p>
          <a:p>
            <a:r>
              <a:rPr lang="en-US" sz="1600" b="1">
                <a:solidFill>
                  <a:srgbClr val="282828"/>
                </a:solidFill>
                <a:latin typeface="Arial"/>
                <a:cs typeface="Arial"/>
              </a:rPr>
              <a:t>Reading Miles:</a:t>
            </a:r>
            <a:r>
              <a:rPr lang="en-US" sz="1600">
                <a:solidFill>
                  <a:srgbClr val="282828"/>
                </a:solidFill>
                <a:latin typeface="Arial"/>
                <a:cs typeface="Arial"/>
              </a:rPr>
              <a:t> In reading this book you will have read 46,333 words</a:t>
            </a:r>
          </a:p>
        </p:txBody>
      </p:sp>
      <p:sp>
        <p:nvSpPr>
          <p:cNvPr id="12" name="TextBox 11"/>
          <p:cNvSpPr txBox="1"/>
          <p:nvPr/>
        </p:nvSpPr>
        <p:spPr>
          <a:xfrm>
            <a:off x="4079723" y="4318775"/>
            <a:ext cx="4169923" cy="2616101"/>
          </a:xfrm>
          <a:prstGeom prst="rect">
            <a:avLst/>
          </a:prstGeom>
          <a:noFill/>
        </p:spPr>
        <p:txBody>
          <a:bodyPr wrap="square" lIns="91440" tIns="45720" rIns="91440" bIns="45720" rtlCol="0" anchor="t">
            <a:spAutoFit/>
          </a:bodyPr>
          <a:lstStyle/>
          <a:p>
            <a:r>
              <a:rPr lang="en-US" b="1"/>
              <a:t>T</a:t>
            </a:r>
            <a:r>
              <a:rPr lang="en-US" sz="2000" b="1"/>
              <a:t>hemes</a:t>
            </a:r>
            <a:r>
              <a:rPr lang="en-US" sz="2000"/>
              <a:t>: </a:t>
            </a:r>
          </a:p>
          <a:p>
            <a:pPr marL="285750" indent="-285750">
              <a:buFont typeface="Arial"/>
              <a:buChar char="•"/>
            </a:pPr>
            <a:r>
              <a:rPr lang="en-US" sz="1600">
                <a:solidFill>
                  <a:srgbClr val="1F1F1F"/>
                </a:solidFill>
                <a:ea typeface="+mn-lt"/>
                <a:cs typeface="+mn-lt"/>
              </a:rPr>
              <a:t>Meaninglessness and Happiness. ...</a:t>
            </a:r>
            <a:endParaRPr lang="en-US"/>
          </a:p>
          <a:p>
            <a:pPr marL="285750" indent="-285750">
              <a:buFont typeface="Arial"/>
              <a:buChar char="•"/>
            </a:pPr>
            <a:r>
              <a:rPr lang="en-US" sz="1600">
                <a:solidFill>
                  <a:srgbClr val="1F1F1F"/>
                </a:solidFill>
                <a:ea typeface="+mn-lt"/>
                <a:cs typeface="+mn-lt"/>
              </a:rPr>
              <a:t>Power and Control. ...</a:t>
            </a:r>
            <a:endParaRPr lang="en-US"/>
          </a:p>
          <a:p>
            <a:pPr marL="285750" indent="-285750">
              <a:buFont typeface="Arial"/>
              <a:buChar char="•"/>
            </a:pPr>
            <a:r>
              <a:rPr lang="en-US" sz="1600">
                <a:solidFill>
                  <a:srgbClr val="1F1F1F"/>
                </a:solidFill>
                <a:ea typeface="+mn-lt"/>
                <a:cs typeface="+mn-lt"/>
              </a:rPr>
              <a:t>Improbability, Impossibility, and Absurdity. ...</a:t>
            </a:r>
            <a:endParaRPr lang="en-US"/>
          </a:p>
          <a:p>
            <a:pPr marL="285750" indent="-285750">
              <a:buFont typeface="Arial"/>
              <a:buChar char="•"/>
            </a:pPr>
            <a:r>
              <a:rPr lang="en-US" sz="1600">
                <a:solidFill>
                  <a:srgbClr val="1F1F1F"/>
                </a:solidFill>
                <a:ea typeface="+mn-lt"/>
                <a:cs typeface="+mn-lt"/>
              </a:rPr>
              <a:t>Knowledge and Exploration. ...</a:t>
            </a:r>
            <a:endParaRPr lang="en-US"/>
          </a:p>
          <a:p>
            <a:pPr marL="285750" indent="-285750">
              <a:buFont typeface="Arial"/>
              <a:buChar char="•"/>
            </a:pPr>
            <a:r>
              <a:rPr lang="en-US" sz="1600">
                <a:solidFill>
                  <a:srgbClr val="1F1F1F"/>
                </a:solidFill>
                <a:ea typeface="+mn-lt"/>
                <a:cs typeface="+mn-lt"/>
              </a:rPr>
              <a:t>Language and Communication..</a:t>
            </a:r>
            <a:endParaRPr lang="en-US">
              <a:solidFill>
                <a:srgbClr val="000000"/>
              </a:solidFill>
              <a:ea typeface="+mn-lt"/>
              <a:cs typeface="+mn-lt"/>
            </a:endParaRPr>
          </a:p>
          <a:p>
            <a:pPr marL="285750" indent="-285750">
              <a:buFont typeface="Arial"/>
              <a:buChar char="•"/>
            </a:pPr>
            <a:r>
              <a:rPr lang="en-US" sz="1600">
                <a:solidFill>
                  <a:srgbClr val="1F1F1F"/>
                </a:solidFill>
              </a:rPr>
              <a:t>Adventure and travel</a:t>
            </a:r>
          </a:p>
          <a:p>
            <a:pPr marL="285750" indent="-285750">
              <a:buFont typeface="Arial"/>
              <a:buChar char="•"/>
            </a:pPr>
            <a:r>
              <a:rPr lang="en-US" sz="1600">
                <a:solidFill>
                  <a:srgbClr val="1F1F1F"/>
                </a:solidFill>
              </a:rPr>
              <a:t>Science-fiction</a:t>
            </a:r>
          </a:p>
          <a:p>
            <a:endParaRPr lang="en-US" sz="1600">
              <a:solidFill>
                <a:srgbClr val="5696DE"/>
              </a:solidFill>
            </a:endParaRPr>
          </a:p>
        </p:txBody>
      </p:sp>
      <p:pic>
        <p:nvPicPr>
          <p:cNvPr id="3" name="Picture 2" descr="A book cover with a cup of coffee and a spoon&#10;&#10;AI-generated content may be incorrect.">
            <a:extLst>
              <a:ext uri="{FF2B5EF4-FFF2-40B4-BE49-F238E27FC236}">
                <a16:creationId xmlns:a16="http://schemas.microsoft.com/office/drawing/2014/main" id="{7596AB7B-9FA2-01DB-9125-D800D291FCDF}"/>
              </a:ext>
            </a:extLst>
          </p:cNvPr>
          <p:cNvPicPr>
            <a:picLocks noChangeAspect="1"/>
          </p:cNvPicPr>
          <p:nvPr/>
        </p:nvPicPr>
        <p:blipFill>
          <a:blip r:embed="rId2"/>
          <a:stretch>
            <a:fillRect/>
          </a:stretch>
        </p:blipFill>
        <p:spPr>
          <a:xfrm>
            <a:off x="8242697" y="893940"/>
            <a:ext cx="3735526" cy="5765321"/>
          </a:xfrm>
          <a:prstGeom prst="rect">
            <a:avLst/>
          </a:prstGeom>
        </p:spPr>
      </p:pic>
      <p:pic>
        <p:nvPicPr>
          <p:cNvPr id="6" name="Picture 5" descr="close up of pages of a book">
            <a:extLst>
              <a:ext uri="{FF2B5EF4-FFF2-40B4-BE49-F238E27FC236}">
                <a16:creationId xmlns:a16="http://schemas.microsoft.com/office/drawing/2014/main" id="{200322CB-16E5-848E-25CF-110310D3B3F2}"/>
              </a:ext>
            </a:extLst>
          </p:cNvPr>
          <p:cNvPicPr>
            <a:picLocks noChangeAspect="1"/>
          </p:cNvPicPr>
          <p:nvPr/>
        </p:nvPicPr>
        <p:blipFill rotWithShape="1">
          <a:blip r:embed="rId3"/>
          <a:srcRect l="47351" r="9545"/>
          <a:stretch/>
        </p:blipFill>
        <p:spPr>
          <a:xfrm>
            <a:off x="0" y="-14377"/>
            <a:ext cx="3951890" cy="6876281"/>
          </a:xfrm>
          <a:prstGeom prst="rect">
            <a:avLst/>
          </a:prstGeom>
        </p:spPr>
      </p:pic>
      <p:sp>
        <p:nvSpPr>
          <p:cNvPr id="18" name="Rectangle: Rounded Corners 17">
            <a:extLst>
              <a:ext uri="{FF2B5EF4-FFF2-40B4-BE49-F238E27FC236}">
                <a16:creationId xmlns:a16="http://schemas.microsoft.com/office/drawing/2014/main" id="{63990890-A13F-5E74-2A44-3E2E20B1473A}"/>
              </a:ext>
            </a:extLst>
          </p:cNvPr>
          <p:cNvSpPr/>
          <p:nvPr/>
        </p:nvSpPr>
        <p:spPr>
          <a:xfrm>
            <a:off x="465055" y="208268"/>
            <a:ext cx="3048636" cy="4505807"/>
          </a:xfrm>
          <a:prstGeom prst="roundRect">
            <a:avLst/>
          </a:prstGeom>
          <a:ln/>
        </p:spPr>
        <p:style>
          <a:lnRef idx="2">
            <a:schemeClr val="accent1"/>
          </a:lnRef>
          <a:fillRef idx="1">
            <a:schemeClr val="lt1"/>
          </a:fillRef>
          <a:effectRef idx="0">
            <a:schemeClr val="accent1"/>
          </a:effectRef>
          <a:fontRef idx="minor">
            <a:schemeClr val="dk1"/>
          </a:fontRef>
        </p:style>
        <p:txBody>
          <a:bodyPr lIns="91440" tIns="45720" rIns="91440" bIns="45720" rtlCol="0" anchor="ctr"/>
          <a:lstStyle/>
          <a:p>
            <a:pPr algn="ctr">
              <a:lnSpc>
                <a:spcPct val="150000"/>
              </a:lnSpc>
            </a:pPr>
            <a:r>
              <a:rPr lang="en-US" sz="2000" b="1" i="0" u="none" strike="noStrike" baseline="0">
                <a:solidFill>
                  <a:srgbClr val="000000"/>
                </a:solidFill>
                <a:latin typeface="Aptos"/>
                <a:ea typeface="Segoe UI"/>
                <a:cs typeface="Segoe UI"/>
              </a:rPr>
              <a:t>Expectations</a:t>
            </a:r>
            <a:endParaRPr lang="en-US" sz="2000"/>
          </a:p>
          <a:p>
            <a:pPr marL="342900" indent="-342900">
              <a:lnSpc>
                <a:spcPct val="150000"/>
              </a:lnSpc>
              <a:buFont typeface="Arial,Sans-Serif"/>
              <a:buChar char="•"/>
            </a:pPr>
            <a:r>
              <a:rPr lang="en-US" sz="2000" b="0" i="0" u="none" strike="noStrike" baseline="0">
                <a:solidFill>
                  <a:srgbClr val="000000"/>
                </a:solidFill>
                <a:latin typeface="Aptos"/>
                <a:ea typeface="Arial"/>
                <a:cs typeface="Arial"/>
              </a:rPr>
              <a:t>Sit up </a:t>
            </a:r>
            <a:r>
              <a:rPr lang="en-US" sz="2000">
                <a:solidFill>
                  <a:srgbClr val="000000"/>
                </a:solidFill>
                <a:latin typeface="Aptos"/>
                <a:ea typeface="Arial"/>
                <a:cs typeface="Arial"/>
              </a:rPr>
              <a:t>straight</a:t>
            </a:r>
            <a:r>
              <a:rPr lang="en-US" sz="2000" b="0" i="0" u="none" strike="noStrike" baseline="0">
                <a:solidFill>
                  <a:srgbClr val="000000"/>
                </a:solidFill>
                <a:latin typeface="Aptos"/>
                <a:ea typeface="Arial"/>
                <a:cs typeface="Arial"/>
              </a:rPr>
              <a:t> at your desk​</a:t>
            </a:r>
            <a:r>
              <a:rPr lang="en-US" sz="2000" b="0" i="0">
                <a:solidFill>
                  <a:srgbClr val="000000"/>
                </a:solidFill>
                <a:latin typeface="Aptos"/>
                <a:ea typeface="Arial"/>
                <a:cs typeface="Arial"/>
              </a:rPr>
              <a:t>​</a:t>
            </a:r>
            <a:endParaRPr lang="en-US" sz="2000"/>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Follow my reading with your reading bookmark​</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Listen carefully​</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Learn new vocabulary</a:t>
            </a:r>
          </a:p>
        </p:txBody>
      </p:sp>
      <p:pic>
        <p:nvPicPr>
          <p:cNvPr id="20" name="Picture 19" descr="A black and white logo&#10;&#10;Description automatically generated">
            <a:extLst>
              <a:ext uri="{FF2B5EF4-FFF2-40B4-BE49-F238E27FC236}">
                <a16:creationId xmlns:a16="http://schemas.microsoft.com/office/drawing/2014/main" id="{89FEF25D-6A49-EE3A-A89E-18BA1342A52C}"/>
              </a:ext>
            </a:extLst>
          </p:cNvPr>
          <p:cNvPicPr>
            <a:picLocks noChangeAspect="1"/>
          </p:cNvPicPr>
          <p:nvPr/>
        </p:nvPicPr>
        <p:blipFill>
          <a:blip r:embed="rId4"/>
          <a:stretch>
            <a:fillRect/>
          </a:stretch>
        </p:blipFill>
        <p:spPr>
          <a:xfrm>
            <a:off x="603760" y="4929727"/>
            <a:ext cx="2760633" cy="1613679"/>
          </a:xfrm>
          <a:prstGeom prst="rect">
            <a:avLst/>
          </a:prstGeom>
        </p:spPr>
      </p:pic>
    </p:spTree>
    <p:extLst>
      <p:ext uri="{BB962C8B-B14F-4D97-AF65-F5344CB8AC3E}">
        <p14:creationId xmlns:p14="http://schemas.microsoft.com/office/powerpoint/2010/main" val="32266440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AE48B8D-7A59-42A4-A61B-B66E6063DD0D}"/>
              </a:ext>
            </a:extLst>
          </p:cNvPr>
          <p:cNvSpPr>
            <a:spLocks noGrp="1"/>
          </p:cNvSpPr>
          <p:nvPr>
            <p:ph type="ctrTitle"/>
          </p:nvPr>
        </p:nvSpPr>
        <p:spPr>
          <a:xfrm>
            <a:off x="3951329" y="7758"/>
            <a:ext cx="3775857" cy="1103736"/>
          </a:xfrm>
        </p:spPr>
        <p:txBody>
          <a:bodyPr>
            <a:noAutofit/>
          </a:bodyPr>
          <a:lstStyle/>
          <a:p>
            <a:r>
              <a:rPr lang="en-US" sz="4800"/>
              <a:t>The Five</a:t>
            </a:r>
          </a:p>
        </p:txBody>
      </p:sp>
      <p:sp>
        <p:nvSpPr>
          <p:cNvPr id="9" name="Subtitle 2">
            <a:extLst>
              <a:ext uri="{FF2B5EF4-FFF2-40B4-BE49-F238E27FC236}">
                <a16:creationId xmlns:a16="http://schemas.microsoft.com/office/drawing/2014/main" id="{93871044-9D2C-42D1-8B31-E3D6F11C6013}"/>
              </a:ext>
            </a:extLst>
          </p:cNvPr>
          <p:cNvSpPr>
            <a:spLocks noGrp="1"/>
          </p:cNvSpPr>
          <p:nvPr>
            <p:ph type="subTitle" idx="1"/>
          </p:nvPr>
        </p:nvSpPr>
        <p:spPr>
          <a:xfrm>
            <a:off x="3766483" y="1063236"/>
            <a:ext cx="3950503" cy="517635"/>
          </a:xfrm>
        </p:spPr>
        <p:txBody>
          <a:bodyPr vert="horz" lIns="91440" tIns="45720" rIns="91440" bIns="45720" rtlCol="0" anchor="t">
            <a:normAutofit/>
          </a:bodyPr>
          <a:lstStyle/>
          <a:p>
            <a:pPr marL="342900" indent="-342900">
              <a:buFont typeface="Calibri" panose="020B0604020202020204" pitchFamily="34" charset="0"/>
              <a:buChar char="-"/>
            </a:pPr>
            <a:r>
              <a:rPr lang="en-US"/>
              <a:t>By Hallie </a:t>
            </a:r>
            <a:r>
              <a:rPr lang="en-US" err="1"/>
              <a:t>Rubenhold</a:t>
            </a:r>
            <a:endParaRPr lang="en-US" err="1">
              <a:solidFill>
                <a:schemeClr val="tx1"/>
              </a:solidFill>
            </a:endParaRPr>
          </a:p>
        </p:txBody>
      </p:sp>
      <p:sp>
        <p:nvSpPr>
          <p:cNvPr id="11" name="TextBox 10"/>
          <p:cNvSpPr txBox="1"/>
          <p:nvPr/>
        </p:nvSpPr>
        <p:spPr>
          <a:xfrm>
            <a:off x="4094093" y="1638198"/>
            <a:ext cx="3930034" cy="2800767"/>
          </a:xfrm>
          <a:prstGeom prst="rect">
            <a:avLst/>
          </a:prstGeom>
          <a:noFill/>
        </p:spPr>
        <p:txBody>
          <a:bodyPr wrap="square" lIns="91440" tIns="45720" rIns="91440" bIns="45720" rtlCol="0" anchor="t">
            <a:spAutoFit/>
          </a:bodyPr>
          <a:lstStyle/>
          <a:p>
            <a:r>
              <a:rPr lang="en-US" i="1">
                <a:latin typeface="Calibri"/>
                <a:ea typeface="Calibri"/>
                <a:cs typeface="Calibri"/>
              </a:rPr>
              <a:t>The Five</a:t>
            </a:r>
            <a:r>
              <a:rPr lang="en-US">
                <a:latin typeface="Calibri"/>
                <a:ea typeface="Calibri"/>
                <a:cs typeface="Calibri"/>
              </a:rPr>
              <a:t> has completely changed the narrative of the Ripper murders. As an investigation into these women’s experiences, it traces the surprising triumphs and heart-breaking difficulties they encountered throughout their lives.</a:t>
            </a:r>
            <a:r>
              <a:rPr lang="en-US" sz="2000">
                <a:latin typeface="Calibri"/>
                <a:ea typeface="Calibri"/>
                <a:cs typeface="Calibri"/>
              </a:rPr>
              <a:t> </a:t>
            </a:r>
          </a:p>
          <a:p>
            <a:endParaRPr lang="en-US" sz="1600" b="1">
              <a:solidFill>
                <a:srgbClr val="282828"/>
              </a:solidFill>
              <a:latin typeface="Arial"/>
              <a:ea typeface="Calibri"/>
              <a:cs typeface="Arial"/>
            </a:endParaRPr>
          </a:p>
          <a:p>
            <a:r>
              <a:rPr lang="en-US" sz="1600" b="1">
                <a:solidFill>
                  <a:srgbClr val="282828"/>
                </a:solidFill>
                <a:latin typeface="Arial"/>
                <a:ea typeface="Calibri"/>
                <a:cs typeface="Arial"/>
              </a:rPr>
              <a:t>Reading Miles:</a:t>
            </a:r>
            <a:r>
              <a:rPr lang="en-US" sz="1600">
                <a:solidFill>
                  <a:srgbClr val="282828"/>
                </a:solidFill>
                <a:latin typeface="Arial"/>
                <a:ea typeface="Calibri"/>
                <a:cs typeface="Arial"/>
              </a:rPr>
              <a:t> In reading this book you will have read  words</a:t>
            </a:r>
            <a:endParaRPr lang="en-US"/>
          </a:p>
        </p:txBody>
      </p:sp>
      <p:sp>
        <p:nvSpPr>
          <p:cNvPr id="12" name="TextBox 11"/>
          <p:cNvSpPr txBox="1"/>
          <p:nvPr/>
        </p:nvSpPr>
        <p:spPr>
          <a:xfrm>
            <a:off x="4095104" y="4991659"/>
            <a:ext cx="3292903" cy="1477328"/>
          </a:xfrm>
          <a:prstGeom prst="rect">
            <a:avLst/>
          </a:prstGeom>
          <a:noFill/>
        </p:spPr>
        <p:txBody>
          <a:bodyPr wrap="square" lIns="91440" tIns="45720" rIns="91440" bIns="45720" rtlCol="0" anchor="t">
            <a:spAutoFit/>
          </a:bodyPr>
          <a:lstStyle/>
          <a:p>
            <a:r>
              <a:rPr lang="en-US"/>
              <a:t>Themes:</a:t>
            </a:r>
          </a:p>
          <a:p>
            <a:pPr marL="342900" indent="-342900">
              <a:buFont typeface="Arial" panose="020B0604020202020204" pitchFamily="34" charset="0"/>
              <a:buChar char="•"/>
            </a:pPr>
            <a:r>
              <a:rPr lang="en-GB">
                <a:solidFill>
                  <a:srgbClr val="040C28"/>
                </a:solidFill>
                <a:ea typeface="+mn-lt"/>
                <a:cs typeface="+mn-lt"/>
              </a:rPr>
              <a:t>Poverty</a:t>
            </a:r>
          </a:p>
          <a:p>
            <a:pPr marL="342900" indent="-342900">
              <a:buFont typeface="Arial" panose="020B0604020202020204" pitchFamily="34" charset="0"/>
              <a:buChar char="•"/>
            </a:pPr>
            <a:r>
              <a:rPr lang="en-GB">
                <a:solidFill>
                  <a:srgbClr val="040C28"/>
                </a:solidFill>
                <a:ea typeface="+mn-lt"/>
                <a:cs typeface="+mn-lt"/>
              </a:rPr>
              <a:t>Victorian Society</a:t>
            </a:r>
          </a:p>
          <a:p>
            <a:pPr marL="342900" indent="-342900">
              <a:buFont typeface="Arial" panose="020B0604020202020204" pitchFamily="34" charset="0"/>
              <a:buChar char="•"/>
            </a:pPr>
            <a:r>
              <a:rPr lang="en-GB">
                <a:solidFill>
                  <a:srgbClr val="040C28"/>
                </a:solidFill>
                <a:ea typeface="+mn-lt"/>
                <a:cs typeface="+mn-lt"/>
              </a:rPr>
              <a:t>Moral and social attitudes</a:t>
            </a:r>
          </a:p>
          <a:p>
            <a:pPr marL="342900" indent="-342900">
              <a:buFont typeface="Arial" panose="020B0604020202020204" pitchFamily="34" charset="0"/>
              <a:buChar char="•"/>
            </a:pPr>
            <a:r>
              <a:rPr lang="en-GB">
                <a:solidFill>
                  <a:srgbClr val="040C28"/>
                </a:solidFill>
                <a:ea typeface="+mn-lt"/>
                <a:cs typeface="+mn-lt"/>
              </a:rPr>
              <a:t>History</a:t>
            </a:r>
          </a:p>
        </p:txBody>
      </p:sp>
      <p:pic>
        <p:nvPicPr>
          <p:cNvPr id="3" name="Picture 2" descr="A poster with a person and person&#10;&#10;Description automatically generated">
            <a:extLst>
              <a:ext uri="{FF2B5EF4-FFF2-40B4-BE49-F238E27FC236}">
                <a16:creationId xmlns:a16="http://schemas.microsoft.com/office/drawing/2014/main" id="{15FF0444-20CB-3FFD-A42B-CFF7C92FB188}"/>
              </a:ext>
            </a:extLst>
          </p:cNvPr>
          <p:cNvPicPr>
            <a:picLocks noChangeAspect="1"/>
          </p:cNvPicPr>
          <p:nvPr/>
        </p:nvPicPr>
        <p:blipFill>
          <a:blip r:embed="rId2"/>
          <a:stretch>
            <a:fillRect/>
          </a:stretch>
        </p:blipFill>
        <p:spPr>
          <a:xfrm>
            <a:off x="8311978" y="278921"/>
            <a:ext cx="3561854" cy="6300159"/>
          </a:xfrm>
          <a:prstGeom prst="rect">
            <a:avLst/>
          </a:prstGeom>
        </p:spPr>
      </p:pic>
      <p:pic>
        <p:nvPicPr>
          <p:cNvPr id="6" name="Picture 5" descr="close up of pages of a book">
            <a:extLst>
              <a:ext uri="{FF2B5EF4-FFF2-40B4-BE49-F238E27FC236}">
                <a16:creationId xmlns:a16="http://schemas.microsoft.com/office/drawing/2014/main" id="{EB95930B-684F-30AD-812B-2DC34F6B2BD3}"/>
              </a:ext>
            </a:extLst>
          </p:cNvPr>
          <p:cNvPicPr>
            <a:picLocks noChangeAspect="1"/>
          </p:cNvPicPr>
          <p:nvPr/>
        </p:nvPicPr>
        <p:blipFill rotWithShape="1">
          <a:blip r:embed="rId3"/>
          <a:srcRect l="47351" r="9545"/>
          <a:stretch/>
        </p:blipFill>
        <p:spPr>
          <a:xfrm>
            <a:off x="0" y="-14377"/>
            <a:ext cx="3951890" cy="6876281"/>
          </a:xfrm>
          <a:prstGeom prst="rect">
            <a:avLst/>
          </a:prstGeom>
        </p:spPr>
      </p:pic>
      <p:sp>
        <p:nvSpPr>
          <p:cNvPr id="15" name="Rectangle: Rounded Corners 14">
            <a:extLst>
              <a:ext uri="{FF2B5EF4-FFF2-40B4-BE49-F238E27FC236}">
                <a16:creationId xmlns:a16="http://schemas.microsoft.com/office/drawing/2014/main" id="{6488AAA8-9111-95DF-B529-D37BEE911977}"/>
              </a:ext>
            </a:extLst>
          </p:cNvPr>
          <p:cNvSpPr/>
          <p:nvPr/>
        </p:nvSpPr>
        <p:spPr>
          <a:xfrm>
            <a:off x="465055" y="208268"/>
            <a:ext cx="3048636" cy="4505807"/>
          </a:xfrm>
          <a:prstGeom prst="roundRect">
            <a:avLst/>
          </a:prstGeom>
          <a:ln/>
        </p:spPr>
        <p:style>
          <a:lnRef idx="2">
            <a:schemeClr val="accent1"/>
          </a:lnRef>
          <a:fillRef idx="1">
            <a:schemeClr val="lt1"/>
          </a:fillRef>
          <a:effectRef idx="0">
            <a:schemeClr val="accent1"/>
          </a:effectRef>
          <a:fontRef idx="minor">
            <a:schemeClr val="dk1"/>
          </a:fontRef>
        </p:style>
        <p:txBody>
          <a:bodyPr lIns="91440" tIns="45720" rIns="91440" bIns="45720" rtlCol="0" anchor="ctr"/>
          <a:lstStyle/>
          <a:p>
            <a:pPr algn="ctr">
              <a:lnSpc>
                <a:spcPct val="150000"/>
              </a:lnSpc>
            </a:pPr>
            <a:r>
              <a:rPr lang="en-US" sz="2000" b="1" i="0" u="none" strike="noStrike" baseline="0">
                <a:solidFill>
                  <a:srgbClr val="000000"/>
                </a:solidFill>
                <a:latin typeface="Aptos"/>
                <a:ea typeface="Segoe UI"/>
                <a:cs typeface="Segoe UI"/>
              </a:rPr>
              <a:t>Expectations</a:t>
            </a:r>
            <a:endParaRPr lang="en-US" sz="2000"/>
          </a:p>
          <a:p>
            <a:pPr marL="342900" indent="-342900">
              <a:lnSpc>
                <a:spcPct val="150000"/>
              </a:lnSpc>
              <a:buFont typeface="Arial,Sans-Serif"/>
              <a:buChar char="•"/>
            </a:pPr>
            <a:r>
              <a:rPr lang="en-US" sz="2000" b="0" i="0" u="none" strike="noStrike" baseline="0">
                <a:solidFill>
                  <a:srgbClr val="000000"/>
                </a:solidFill>
                <a:latin typeface="Aptos"/>
                <a:ea typeface="Arial"/>
                <a:cs typeface="Arial"/>
              </a:rPr>
              <a:t>Sit up </a:t>
            </a:r>
            <a:r>
              <a:rPr lang="en-US" sz="2000">
                <a:solidFill>
                  <a:srgbClr val="000000"/>
                </a:solidFill>
                <a:latin typeface="Aptos"/>
                <a:ea typeface="Arial"/>
                <a:cs typeface="Arial"/>
              </a:rPr>
              <a:t>straight</a:t>
            </a:r>
            <a:r>
              <a:rPr lang="en-US" sz="2000" b="0" i="0" u="none" strike="noStrike" baseline="0">
                <a:solidFill>
                  <a:srgbClr val="000000"/>
                </a:solidFill>
                <a:latin typeface="Aptos"/>
                <a:ea typeface="Arial"/>
                <a:cs typeface="Arial"/>
              </a:rPr>
              <a:t> at your desk​</a:t>
            </a:r>
            <a:r>
              <a:rPr lang="en-US" sz="2000" b="0" i="0">
                <a:solidFill>
                  <a:srgbClr val="000000"/>
                </a:solidFill>
                <a:latin typeface="Aptos"/>
                <a:ea typeface="Arial"/>
                <a:cs typeface="Arial"/>
              </a:rPr>
              <a:t>​</a:t>
            </a:r>
            <a:endParaRPr lang="en-US" sz="2000"/>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Follow my reading with your reading bookmark​</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Listen carefully​</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Learn new vocabulary</a:t>
            </a:r>
          </a:p>
        </p:txBody>
      </p:sp>
      <p:pic>
        <p:nvPicPr>
          <p:cNvPr id="18" name="Picture 17" descr="A black and white logo&#10;&#10;Description automatically generated">
            <a:extLst>
              <a:ext uri="{FF2B5EF4-FFF2-40B4-BE49-F238E27FC236}">
                <a16:creationId xmlns:a16="http://schemas.microsoft.com/office/drawing/2014/main" id="{61B14D8F-C1C1-7561-ED64-65451618B914}"/>
              </a:ext>
            </a:extLst>
          </p:cNvPr>
          <p:cNvPicPr>
            <a:picLocks noChangeAspect="1"/>
          </p:cNvPicPr>
          <p:nvPr/>
        </p:nvPicPr>
        <p:blipFill>
          <a:blip r:embed="rId4"/>
          <a:stretch>
            <a:fillRect/>
          </a:stretch>
        </p:blipFill>
        <p:spPr>
          <a:xfrm>
            <a:off x="603760" y="4929727"/>
            <a:ext cx="2760633" cy="1613679"/>
          </a:xfrm>
          <a:prstGeom prst="rect">
            <a:avLst/>
          </a:prstGeom>
        </p:spPr>
      </p:pic>
    </p:spTree>
    <p:extLst>
      <p:ext uri="{BB962C8B-B14F-4D97-AF65-F5344CB8AC3E}">
        <p14:creationId xmlns:p14="http://schemas.microsoft.com/office/powerpoint/2010/main" val="5955472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AE48B8D-7A59-42A4-A61B-B66E6063DD0D}"/>
              </a:ext>
            </a:extLst>
          </p:cNvPr>
          <p:cNvSpPr>
            <a:spLocks noGrp="1"/>
          </p:cNvSpPr>
          <p:nvPr>
            <p:ph type="ctrTitle"/>
          </p:nvPr>
        </p:nvSpPr>
        <p:spPr>
          <a:xfrm>
            <a:off x="3951329" y="7758"/>
            <a:ext cx="3775857" cy="1103736"/>
          </a:xfrm>
        </p:spPr>
        <p:txBody>
          <a:bodyPr>
            <a:noAutofit/>
          </a:bodyPr>
          <a:lstStyle/>
          <a:p>
            <a:r>
              <a:rPr lang="en-US" sz="4800"/>
              <a:t>THUG</a:t>
            </a:r>
          </a:p>
        </p:txBody>
      </p:sp>
      <p:sp>
        <p:nvSpPr>
          <p:cNvPr id="9" name="Subtitle 2">
            <a:extLst>
              <a:ext uri="{FF2B5EF4-FFF2-40B4-BE49-F238E27FC236}">
                <a16:creationId xmlns:a16="http://schemas.microsoft.com/office/drawing/2014/main" id="{93871044-9D2C-42D1-8B31-E3D6F11C6013}"/>
              </a:ext>
            </a:extLst>
          </p:cNvPr>
          <p:cNvSpPr>
            <a:spLocks noGrp="1"/>
          </p:cNvSpPr>
          <p:nvPr>
            <p:ph type="subTitle" idx="1"/>
          </p:nvPr>
        </p:nvSpPr>
        <p:spPr>
          <a:xfrm>
            <a:off x="3766483" y="1063236"/>
            <a:ext cx="3950503" cy="517635"/>
          </a:xfrm>
        </p:spPr>
        <p:txBody>
          <a:bodyPr vert="horz" lIns="91440" tIns="45720" rIns="91440" bIns="45720" rtlCol="0" anchor="t">
            <a:normAutofit/>
          </a:bodyPr>
          <a:lstStyle/>
          <a:p>
            <a:pPr marL="342900" indent="-342900">
              <a:buFont typeface="Calibri" panose="020B0604020202020204" pitchFamily="34" charset="0"/>
              <a:buChar char="-"/>
            </a:pPr>
            <a:r>
              <a:rPr lang="en-US"/>
              <a:t>By Hallie Angie Thomas</a:t>
            </a:r>
            <a:endParaRPr lang="en-US">
              <a:solidFill>
                <a:schemeClr val="tx1"/>
              </a:solidFill>
            </a:endParaRPr>
          </a:p>
        </p:txBody>
      </p:sp>
      <p:sp>
        <p:nvSpPr>
          <p:cNvPr id="11" name="TextBox 10"/>
          <p:cNvSpPr txBox="1"/>
          <p:nvPr/>
        </p:nvSpPr>
        <p:spPr>
          <a:xfrm>
            <a:off x="3964698" y="1638199"/>
            <a:ext cx="3714373" cy="3077766"/>
          </a:xfrm>
          <a:prstGeom prst="rect">
            <a:avLst/>
          </a:prstGeom>
          <a:noFill/>
        </p:spPr>
        <p:txBody>
          <a:bodyPr wrap="square" lIns="91440" tIns="45720" rIns="91440" bIns="45720" rtlCol="0" anchor="t">
            <a:spAutoFit/>
          </a:bodyPr>
          <a:lstStyle/>
          <a:p>
            <a:r>
              <a:rPr lang="en-US">
                <a:latin typeface="Calibri"/>
                <a:ea typeface="Calibri"/>
                <a:cs typeface="Calibri"/>
              </a:rPr>
              <a:t> </a:t>
            </a:r>
            <a:r>
              <a:rPr lang="en-US">
                <a:solidFill>
                  <a:srgbClr val="474747"/>
                </a:solidFill>
                <a:latin typeface="Arial"/>
                <a:ea typeface="Calibri"/>
                <a:cs typeface="Arial"/>
              </a:rPr>
              <a:t>The Hate U Give is a 2017 young adult novel by Angie Thomas. It is Thomas's debut novel, expanded from a short story she wrote in college in reaction to the police shooting of Oscar Grant.  The plot contains violence and pervasive profanity.</a:t>
            </a:r>
            <a:endParaRPr lang="en-US">
              <a:solidFill>
                <a:srgbClr val="000000"/>
              </a:solidFill>
              <a:latin typeface="Aptos" panose="020B0004020202020204"/>
              <a:ea typeface="Calibri"/>
              <a:cs typeface="Arial"/>
            </a:endParaRPr>
          </a:p>
          <a:p>
            <a:endParaRPr lang="en-US">
              <a:solidFill>
                <a:srgbClr val="474747"/>
              </a:solidFill>
              <a:latin typeface="Arial"/>
              <a:ea typeface="Calibri"/>
              <a:cs typeface="Arial"/>
            </a:endParaRPr>
          </a:p>
          <a:p>
            <a:r>
              <a:rPr lang="en-US" sz="1600" b="1">
                <a:solidFill>
                  <a:srgbClr val="282828"/>
                </a:solidFill>
                <a:latin typeface="Arial"/>
                <a:ea typeface="Calibri"/>
                <a:cs typeface="Arial"/>
              </a:rPr>
              <a:t>Reading Miles:</a:t>
            </a:r>
            <a:r>
              <a:rPr lang="en-US" sz="1600">
                <a:solidFill>
                  <a:srgbClr val="282828"/>
                </a:solidFill>
                <a:latin typeface="Arial"/>
                <a:ea typeface="Calibri"/>
                <a:cs typeface="Arial"/>
              </a:rPr>
              <a:t> In reading this book you will have read 95,981 words</a:t>
            </a:r>
            <a:endParaRPr lang="en-US"/>
          </a:p>
        </p:txBody>
      </p:sp>
      <p:sp>
        <p:nvSpPr>
          <p:cNvPr id="12" name="TextBox 11"/>
          <p:cNvSpPr txBox="1"/>
          <p:nvPr/>
        </p:nvSpPr>
        <p:spPr>
          <a:xfrm>
            <a:off x="4181366" y="5178564"/>
            <a:ext cx="2703433" cy="1508105"/>
          </a:xfrm>
          <a:prstGeom prst="rect">
            <a:avLst/>
          </a:prstGeom>
          <a:noFill/>
        </p:spPr>
        <p:txBody>
          <a:bodyPr wrap="square" lIns="91440" tIns="45720" rIns="91440" bIns="45720" rtlCol="0" anchor="t">
            <a:spAutoFit/>
          </a:bodyPr>
          <a:lstStyle/>
          <a:p>
            <a:r>
              <a:rPr lang="en-US" b="1"/>
              <a:t>Themes:</a:t>
            </a:r>
          </a:p>
          <a:p>
            <a:pPr marL="342900" indent="-342900">
              <a:buFont typeface="Arial" panose="020B0604020202020204" pitchFamily="34" charset="0"/>
              <a:buChar char="•"/>
            </a:pPr>
            <a:r>
              <a:rPr lang="en-GB">
                <a:solidFill>
                  <a:srgbClr val="040C28"/>
                </a:solidFill>
                <a:ea typeface="+mn-lt"/>
                <a:cs typeface="+mn-lt"/>
              </a:rPr>
              <a:t>Social issues </a:t>
            </a:r>
          </a:p>
          <a:p>
            <a:pPr marL="342900" indent="-342900">
              <a:buFont typeface="Arial" panose="020B0604020202020204" pitchFamily="34" charset="0"/>
              <a:buChar char="•"/>
            </a:pPr>
            <a:r>
              <a:rPr lang="en-GB">
                <a:solidFill>
                  <a:srgbClr val="040C28"/>
                </a:solidFill>
                <a:ea typeface="+mn-lt"/>
                <a:cs typeface="+mn-lt"/>
              </a:rPr>
              <a:t>Racism</a:t>
            </a:r>
          </a:p>
          <a:p>
            <a:pPr marL="342900" indent="-342900">
              <a:buFont typeface="Arial" panose="020B0604020202020204" pitchFamily="34" charset="0"/>
              <a:buChar char="•"/>
            </a:pPr>
            <a:r>
              <a:rPr lang="en-GB">
                <a:solidFill>
                  <a:srgbClr val="040C28"/>
                </a:solidFill>
                <a:ea typeface="+mn-lt"/>
                <a:cs typeface="+mn-lt"/>
              </a:rPr>
              <a:t>Violence</a:t>
            </a:r>
          </a:p>
          <a:p>
            <a:pPr marL="342900" indent="-342900">
              <a:buFont typeface="Arial" panose="020B0604020202020204" pitchFamily="34" charset="0"/>
              <a:buChar char="•"/>
            </a:pPr>
            <a:endParaRPr lang="en-GB" sz="2000">
              <a:solidFill>
                <a:srgbClr val="040C28"/>
              </a:solidFill>
              <a:ea typeface="+mn-lt"/>
              <a:cs typeface="+mn-lt"/>
            </a:endParaRPr>
          </a:p>
        </p:txBody>
      </p:sp>
      <p:pic>
        <p:nvPicPr>
          <p:cNvPr id="2" name="Picture 1" descr="The Hate U Give : Thomas, Angie: Amazon ...">
            <a:extLst>
              <a:ext uri="{FF2B5EF4-FFF2-40B4-BE49-F238E27FC236}">
                <a16:creationId xmlns:a16="http://schemas.microsoft.com/office/drawing/2014/main" id="{A3977357-B4E1-8933-F693-F5F5629CB1CC}"/>
              </a:ext>
            </a:extLst>
          </p:cNvPr>
          <p:cNvPicPr>
            <a:picLocks noChangeAspect="1"/>
          </p:cNvPicPr>
          <p:nvPr/>
        </p:nvPicPr>
        <p:blipFill>
          <a:blip r:embed="rId2"/>
          <a:stretch>
            <a:fillRect/>
          </a:stretch>
        </p:blipFill>
        <p:spPr>
          <a:xfrm>
            <a:off x="8008818" y="307854"/>
            <a:ext cx="4010025" cy="6371686"/>
          </a:xfrm>
          <a:prstGeom prst="rect">
            <a:avLst/>
          </a:prstGeom>
        </p:spPr>
      </p:pic>
      <p:pic>
        <p:nvPicPr>
          <p:cNvPr id="6" name="Picture 5" descr="close up of pages of a book">
            <a:extLst>
              <a:ext uri="{FF2B5EF4-FFF2-40B4-BE49-F238E27FC236}">
                <a16:creationId xmlns:a16="http://schemas.microsoft.com/office/drawing/2014/main" id="{E7F0956D-4E3D-7D9F-0398-A28DBEEC6040}"/>
              </a:ext>
            </a:extLst>
          </p:cNvPr>
          <p:cNvPicPr>
            <a:picLocks noChangeAspect="1"/>
          </p:cNvPicPr>
          <p:nvPr/>
        </p:nvPicPr>
        <p:blipFill rotWithShape="1">
          <a:blip r:embed="rId3"/>
          <a:srcRect l="47351" r="9545"/>
          <a:stretch/>
        </p:blipFill>
        <p:spPr>
          <a:xfrm>
            <a:off x="0" y="-14377"/>
            <a:ext cx="3951890" cy="6876281"/>
          </a:xfrm>
          <a:prstGeom prst="rect">
            <a:avLst/>
          </a:prstGeom>
        </p:spPr>
      </p:pic>
      <p:sp>
        <p:nvSpPr>
          <p:cNvPr id="15" name="Rectangle: Rounded Corners 14">
            <a:extLst>
              <a:ext uri="{FF2B5EF4-FFF2-40B4-BE49-F238E27FC236}">
                <a16:creationId xmlns:a16="http://schemas.microsoft.com/office/drawing/2014/main" id="{7930B959-EE9E-233F-4CA7-7567A5D86ECF}"/>
              </a:ext>
            </a:extLst>
          </p:cNvPr>
          <p:cNvSpPr/>
          <p:nvPr/>
        </p:nvSpPr>
        <p:spPr>
          <a:xfrm>
            <a:off x="465055" y="208268"/>
            <a:ext cx="3048636" cy="4505807"/>
          </a:xfrm>
          <a:prstGeom prst="roundRect">
            <a:avLst/>
          </a:prstGeom>
          <a:ln/>
        </p:spPr>
        <p:style>
          <a:lnRef idx="2">
            <a:schemeClr val="accent1"/>
          </a:lnRef>
          <a:fillRef idx="1">
            <a:schemeClr val="lt1"/>
          </a:fillRef>
          <a:effectRef idx="0">
            <a:schemeClr val="accent1"/>
          </a:effectRef>
          <a:fontRef idx="minor">
            <a:schemeClr val="dk1"/>
          </a:fontRef>
        </p:style>
        <p:txBody>
          <a:bodyPr lIns="91440" tIns="45720" rIns="91440" bIns="45720" rtlCol="0" anchor="ctr"/>
          <a:lstStyle/>
          <a:p>
            <a:pPr algn="ctr">
              <a:lnSpc>
                <a:spcPct val="150000"/>
              </a:lnSpc>
            </a:pPr>
            <a:r>
              <a:rPr lang="en-US" sz="2000" b="1" i="0" u="none" strike="noStrike" baseline="0">
                <a:solidFill>
                  <a:srgbClr val="000000"/>
                </a:solidFill>
                <a:latin typeface="Aptos"/>
                <a:ea typeface="Segoe UI"/>
                <a:cs typeface="Segoe UI"/>
              </a:rPr>
              <a:t>Expectations</a:t>
            </a:r>
            <a:endParaRPr lang="en-US" sz="2000"/>
          </a:p>
          <a:p>
            <a:pPr marL="342900" indent="-342900">
              <a:lnSpc>
                <a:spcPct val="150000"/>
              </a:lnSpc>
              <a:buFont typeface="Arial,Sans-Serif"/>
              <a:buChar char="•"/>
            </a:pPr>
            <a:r>
              <a:rPr lang="en-US" sz="2000" b="0" i="0" u="none" strike="noStrike" baseline="0">
                <a:solidFill>
                  <a:srgbClr val="000000"/>
                </a:solidFill>
                <a:latin typeface="Aptos"/>
                <a:ea typeface="Arial"/>
                <a:cs typeface="Arial"/>
              </a:rPr>
              <a:t>Sit up </a:t>
            </a:r>
            <a:r>
              <a:rPr lang="en-US" sz="2000">
                <a:solidFill>
                  <a:srgbClr val="000000"/>
                </a:solidFill>
                <a:latin typeface="Aptos"/>
                <a:ea typeface="Arial"/>
                <a:cs typeface="Arial"/>
              </a:rPr>
              <a:t>straight</a:t>
            </a:r>
            <a:r>
              <a:rPr lang="en-US" sz="2000" b="0" i="0" u="none" strike="noStrike" baseline="0">
                <a:solidFill>
                  <a:srgbClr val="000000"/>
                </a:solidFill>
                <a:latin typeface="Aptos"/>
                <a:ea typeface="Arial"/>
                <a:cs typeface="Arial"/>
              </a:rPr>
              <a:t> at your desk​</a:t>
            </a:r>
            <a:r>
              <a:rPr lang="en-US" sz="2000" b="0" i="0">
                <a:solidFill>
                  <a:srgbClr val="000000"/>
                </a:solidFill>
                <a:latin typeface="Aptos"/>
                <a:ea typeface="Arial"/>
                <a:cs typeface="Arial"/>
              </a:rPr>
              <a:t>​</a:t>
            </a:r>
            <a:endParaRPr lang="en-US" sz="2000"/>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Follow my reading with your reading bookmark​</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Listen carefully​</a:t>
            </a:r>
            <a:r>
              <a:rPr lang="en-US" sz="2000" b="0" i="0">
                <a:solidFill>
                  <a:srgbClr val="000000"/>
                </a:solidFill>
                <a:latin typeface="Aptos"/>
                <a:ea typeface="Arial"/>
                <a:cs typeface="Arial"/>
              </a:rPr>
              <a:t>​</a:t>
            </a:r>
          </a:p>
          <a:p>
            <a:pPr marL="342900" lvl="0" indent="-342900" algn="l" rtl="0">
              <a:lnSpc>
                <a:spcPct val="150000"/>
              </a:lnSpc>
              <a:buFont typeface="Arial,Sans-Serif"/>
              <a:buChar char="•"/>
            </a:pPr>
            <a:r>
              <a:rPr lang="en-US" sz="2000" b="0" i="0" u="none" strike="noStrike" baseline="0">
                <a:solidFill>
                  <a:srgbClr val="000000"/>
                </a:solidFill>
                <a:latin typeface="Aptos"/>
                <a:ea typeface="Arial"/>
                <a:cs typeface="Arial"/>
              </a:rPr>
              <a:t>Learn new vocabulary</a:t>
            </a:r>
          </a:p>
        </p:txBody>
      </p:sp>
      <p:pic>
        <p:nvPicPr>
          <p:cNvPr id="18" name="Picture 17" descr="A black and white logo&#10;&#10;Description automatically generated">
            <a:extLst>
              <a:ext uri="{FF2B5EF4-FFF2-40B4-BE49-F238E27FC236}">
                <a16:creationId xmlns:a16="http://schemas.microsoft.com/office/drawing/2014/main" id="{54D28049-B593-BAE1-9F34-F64F0A82DEDC}"/>
              </a:ext>
            </a:extLst>
          </p:cNvPr>
          <p:cNvPicPr>
            <a:picLocks noChangeAspect="1"/>
          </p:cNvPicPr>
          <p:nvPr/>
        </p:nvPicPr>
        <p:blipFill>
          <a:blip r:embed="rId4"/>
          <a:stretch>
            <a:fillRect/>
          </a:stretch>
        </p:blipFill>
        <p:spPr>
          <a:xfrm>
            <a:off x="603760" y="4929727"/>
            <a:ext cx="2760633" cy="1613679"/>
          </a:xfrm>
          <a:prstGeom prst="rect">
            <a:avLst/>
          </a:prstGeom>
        </p:spPr>
      </p:pic>
    </p:spTree>
    <p:extLst>
      <p:ext uri="{BB962C8B-B14F-4D97-AF65-F5344CB8AC3E}">
        <p14:creationId xmlns:p14="http://schemas.microsoft.com/office/powerpoint/2010/main" val="60353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1895</Words>
  <Application>Microsoft Office PowerPoint</Application>
  <PresentationFormat>Widescreen</PresentationFormat>
  <Paragraphs>278</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Aptos</vt:lpstr>
      <vt:lpstr>Aptos Display</vt:lpstr>
      <vt:lpstr>Arial</vt:lpstr>
      <vt:lpstr>Arial,Sans-Serif</vt:lpstr>
      <vt:lpstr>Calibri</vt:lpstr>
      <vt:lpstr>office theme</vt:lpstr>
      <vt:lpstr>Sir James Smith's Tutor Reading Programme</vt:lpstr>
      <vt:lpstr>Year 7</vt:lpstr>
      <vt:lpstr>A Monster Calls</vt:lpstr>
      <vt:lpstr>Coram Boy </vt:lpstr>
      <vt:lpstr>Show Us Who You Are</vt:lpstr>
      <vt:lpstr>You Are A Champion</vt:lpstr>
      <vt:lpstr>Ghost Boys </vt:lpstr>
      <vt:lpstr>Year 8</vt:lpstr>
      <vt:lpstr>Trash</vt:lpstr>
      <vt:lpstr>I am Malala</vt:lpstr>
      <vt:lpstr>His Dark Materials Northern Lights </vt:lpstr>
      <vt:lpstr>Fight Back</vt:lpstr>
      <vt:lpstr>Year 9</vt:lpstr>
      <vt:lpstr>Divergent </vt:lpstr>
      <vt:lpstr>Boys Don't Cry</vt:lpstr>
      <vt:lpstr>ORANGE BOY</vt:lpstr>
      <vt:lpstr>Touching The Void</vt:lpstr>
      <vt:lpstr>Year 10</vt:lpstr>
      <vt:lpstr>The Hitch-Hiker's Guide to the Galaxy  </vt:lpstr>
      <vt:lpstr>The Five</vt:lpstr>
      <vt:lpstr>THUG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Linda Macleod</cp:lastModifiedBy>
  <cp:revision>2</cp:revision>
  <dcterms:created xsi:type="dcterms:W3CDTF">2025-04-18T19:20:55Z</dcterms:created>
  <dcterms:modified xsi:type="dcterms:W3CDTF">2025-04-28T13:14:19Z</dcterms:modified>
</cp:coreProperties>
</file>