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888163" cy="100187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01C47-4218-4874-8898-D82BCD4F085A}" v="20" dt="2026-06-18T14:49:05.7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3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3T09:24:46.782"/>
    </inkml:context>
    <inkml:brush xml:id="br0">
      <inkml:brushProperty name="width" value="0.08" units="cm"/>
      <inkml:brushProperty name="height" value="0.08" units="cm"/>
    </inkml:brush>
  </inkml:definitions>
  <inkml:trace contextRef="#ctx0" brushRef="#br0">51 17 8724,'-11'0'-1278,"0"0"1,-1-2-1524,3-3 4137,1 3-1477,8-6 1831,0 8 1,2 2-1365,4 4 0,-2 1 795,7 5-288,-7 3 1,5-8-152,-3 5 0,-4 3 446,3-4 0,-1-1-507,2 1 1,-4 0 417,3 6 1,-1-6-1417,2 1 1,-4-1 890,3 6 1,3 0-414,-2 0 1,-1 0 229,-5 0 1,6 0 16,-1 0 0,3 0-440,-2 0 1,-4 5 344,3 1 0,-3 5-37,-2-5 0,6 7 6,-1-2 1,1-1-62,-6 1 1,0 0 250,0 6 0,0 0-245,0 0 1,6 0-8,-1 0 1,1 0 135,-6 0 0,0-2-122,0-4 0,2 2-277,4-7 1,-5 5 142,5-5 1,-2 5-124,2-6 1,-5 7-69,5-7 0,-2 7-40,1-7 1,-3 8 225,4-1 1,2 3-152,-3 2 1,7-1-126,-7 1 0,3 6 218,-3 0 1,-3-1 65,4-5 1,-2 0 0,1 0 0,-3 0-8,4 0 0,-4-2 112,-2-4 1,0 2-16,0-7 0,0 5 61,0-5 0,0-1 95,0-5 0,0 0-126,0 0 1,0 0-62,0 0 0,0 2 37,0 4 1,0-3-27,0 9 1,0-3-94,0 2 1,0 2-15,0-7 0,0 2-17,0-3 1,0-3 13,0 4 1,0-5-1,0-1 1,0-3-1,0 3 0,0-10 3,0 10 1,0-4 2,0 4 0,0 6 3,0-1 0,0 3 0,0-2 0,0-3 2,0 9 0,0-7-4,0 6 1,0-7-20,0 2 1,0-4-5,0-2 0,0 0-26,0 0 0,0-6-8,0 0 1,5-5-262,1 5 1,7 0-1,-3 6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svg"/><Relationship Id="rId3" Type="http://schemas.openxmlformats.org/officeDocument/2006/relationships/customXml" Target="../ink/ink1.xml"/><Relationship Id="rId12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.svg"/><Relationship Id="rId15" Type="http://schemas.openxmlformats.org/officeDocument/2006/relationships/image" Target="../media/image5.png"/><Relationship Id="rId10" Type="http://schemas.openxmlformats.org/officeDocument/2006/relationships/image" Target="../media/image7.png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253669" y="7937569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rock landscapes does the UK have?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277442" y="12822759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12878" y="151550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53582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60281" y="8069975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00668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7312905" y="12929807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7330861" y="12978378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sp>
        <p:nvSpPr>
          <p:cNvPr id="113" name="Google Shape;113;g572a84145efd230d_13"/>
          <p:cNvSpPr/>
          <p:nvPr/>
        </p:nvSpPr>
        <p:spPr>
          <a:xfrm>
            <a:off x="3853948" y="8410615"/>
            <a:ext cx="8583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/>
          <p:cNvSpPr/>
          <p:nvPr/>
        </p:nvSpPr>
        <p:spPr>
          <a:xfrm>
            <a:off x="8418273" y="15139923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5881267" y="15494251"/>
            <a:ext cx="190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literature? </a:t>
            </a:r>
            <a:endParaRPr lang="en-GB" b="1" dirty="0">
              <a:solidFill>
                <a:schemeClr val="lt1"/>
              </a:solidFill>
              <a:latin typeface="+mj-lt"/>
              <a:ea typeface="Century Gothic"/>
              <a:cs typeface="Century Gothic"/>
            </a:endParaRP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268775" y="15469009"/>
            <a:ext cx="21693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Who is Orwell?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362648" y="15299263"/>
            <a:ext cx="191000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power?</a:t>
            </a:r>
            <a:endParaRPr lang="en-GB" b="1" dirty="0">
              <a:solidFill>
                <a:schemeClr val="lt1"/>
              </a:solidFill>
              <a:latin typeface="+mj-lt"/>
              <a:ea typeface="Century Gothic"/>
              <a:cs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19167651">
            <a:off x="853661" y="13756642"/>
            <a:ext cx="1910029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manipulation?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g572a84145efd230d_13"/>
          <p:cNvSpPr txBox="1"/>
          <p:nvPr/>
        </p:nvSpPr>
        <p:spPr>
          <a:xfrm>
            <a:off x="2664539" y="13381761"/>
            <a:ext cx="218971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Who is Shakespeare?</a:t>
            </a:r>
            <a:endParaRPr lang="en-GB" b="1" dirty="0">
              <a:solidFill>
                <a:schemeClr val="lt1"/>
              </a:solidFill>
              <a:latin typeface="+mj-lt"/>
              <a:ea typeface="Century Gothic"/>
              <a:cs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930345" y="10943341"/>
            <a:ext cx="152287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What’s Antarctica like?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341538" y="10952782"/>
            <a:ext cx="21834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people live in tectonically hazardous regions?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265027" y="10808653"/>
            <a:ext cx="19097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What’s the best type of tourism?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804369" y="8672439"/>
            <a:ext cx="173927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makes a place ‘fantastic’?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g572a84145efd230d_13"/>
          <p:cNvSpPr txBox="1"/>
          <p:nvPr/>
        </p:nvSpPr>
        <p:spPr>
          <a:xfrm>
            <a:off x="6465961" y="8593119"/>
            <a:ext cx="190994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issues does the countryside face?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572a84145efd230d_13"/>
          <p:cNvSpPr txBox="1"/>
          <p:nvPr/>
        </p:nvSpPr>
        <p:spPr>
          <a:xfrm>
            <a:off x="7254463" y="16263375"/>
            <a:ext cx="1528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Introduction to English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g572a84145efd230d_13"/>
          <p:cNvSpPr txBox="1"/>
          <p:nvPr/>
        </p:nvSpPr>
        <p:spPr>
          <a:xfrm>
            <a:off x="6611044" y="14576195"/>
            <a:ext cx="209291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human condition?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39" name="Google Shape;139;g572a84145efd230d_13"/>
          <p:cNvSpPr txBox="1"/>
          <p:nvPr/>
        </p:nvSpPr>
        <p:spPr>
          <a:xfrm>
            <a:off x="5582188" y="16339058"/>
            <a:ext cx="1350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sym typeface="Century Gothic"/>
              </a:rPr>
              <a:t>What is the gothic?</a:t>
            </a:r>
            <a:endParaRPr lang="en-US" dirty="0">
              <a:solidFill>
                <a:schemeClr val="dk1"/>
              </a:solidFill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407080" y="1496230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8248680" y="158978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242597" y="1594149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572a84145efd230d_13"/>
          <p:cNvSpPr txBox="1"/>
          <p:nvPr/>
        </p:nvSpPr>
        <p:spPr>
          <a:xfrm>
            <a:off x="4856246" y="14551134"/>
            <a:ext cx="175309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craft a piece of writing?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6" name="Google Shape;146;g572a84145efd230d_13"/>
          <p:cNvCxnSpPr/>
          <p:nvPr/>
        </p:nvCxnSpPr>
        <p:spPr>
          <a:xfrm rot="10800000">
            <a:off x="5736121" y="149827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g572a84145efd230d_13"/>
          <p:cNvSpPr txBox="1"/>
          <p:nvPr/>
        </p:nvSpPr>
        <p:spPr>
          <a:xfrm>
            <a:off x="3594234" y="16260162"/>
            <a:ext cx="157941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Reading </a:t>
            </a:r>
            <a:r>
              <a:rPr lang="en-GB" sz="1200" b="1" i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Animal Farm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</a:endParaRPr>
          </a:p>
        </p:txBody>
      </p: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/>
          <p:cNvSpPr txBox="1"/>
          <p:nvPr/>
        </p:nvSpPr>
        <p:spPr>
          <a:xfrm>
            <a:off x="1478632" y="16286223"/>
            <a:ext cx="147486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power of rhetoric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/>
          <p:cNvSpPr txBox="1"/>
          <p:nvPr/>
        </p:nvSpPr>
        <p:spPr>
          <a:xfrm>
            <a:off x="68223" y="15180968"/>
            <a:ext cx="13857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discursive writing?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g572a84145efd230d_13"/>
          <p:cNvSpPr txBox="1"/>
          <p:nvPr/>
        </p:nvSpPr>
        <p:spPr>
          <a:xfrm>
            <a:off x="2301413" y="14173746"/>
            <a:ext cx="12022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Pathos, Ethos and Logos?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5" name="Google Shape;155;g572a84145efd230d_13"/>
          <p:cNvCxnSpPr>
            <a:cxnSpLocks/>
          </p:cNvCxnSpPr>
          <p:nvPr/>
        </p:nvCxnSpPr>
        <p:spPr>
          <a:xfrm flipH="1" flipV="1">
            <a:off x="2020021" y="14068843"/>
            <a:ext cx="445154" cy="2292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g572a84145efd230d_13"/>
          <p:cNvSpPr txBox="1"/>
          <p:nvPr/>
        </p:nvSpPr>
        <p:spPr>
          <a:xfrm>
            <a:off x="78286" y="14055745"/>
            <a:ext cx="11100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bias?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8" name="Google Shape;158;g572a84145efd230d_13"/>
          <p:cNvCxnSpPr>
            <a:cxnSpLocks/>
          </p:cNvCxnSpPr>
          <p:nvPr/>
        </p:nvCxnSpPr>
        <p:spPr>
          <a:xfrm flipH="1" flipV="1">
            <a:off x="932667" y="14342495"/>
            <a:ext cx="290107" cy="786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572a84145efd230d_13"/>
          <p:cNvSpPr txBox="1"/>
          <p:nvPr/>
        </p:nvSpPr>
        <p:spPr>
          <a:xfrm>
            <a:off x="1021425" y="12303876"/>
            <a:ext cx="21414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Shakespeare explore the human condition?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</a:endParaRPr>
          </a:p>
        </p:txBody>
      </p:sp>
      <p:cxnSp>
        <p:nvCxnSpPr>
          <p:cNvPr id="160" name="Google Shape;160;g572a84145efd230d_13"/>
          <p:cNvCxnSpPr>
            <a:cxnSpLocks/>
          </p:cNvCxnSpPr>
          <p:nvPr/>
        </p:nvCxnSpPr>
        <p:spPr>
          <a:xfrm flipH="1" flipV="1">
            <a:off x="2515660" y="12830866"/>
            <a:ext cx="230247" cy="3637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g572a84145efd230d_13"/>
          <p:cNvSpPr txBox="1"/>
          <p:nvPr/>
        </p:nvSpPr>
        <p:spPr>
          <a:xfrm>
            <a:off x="5425587" y="14064891"/>
            <a:ext cx="220695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talk, read and write like English experts?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</a:endParaRPr>
          </a:p>
        </p:txBody>
      </p: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6201040" y="13566484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501719" y="10418590"/>
            <a:ext cx="12304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river floods be managed?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288362" y="10694836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6351829" y="10226620"/>
            <a:ext cx="159015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is Antarctica?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609477" y="1055804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1" name="Google Shape;181;g572a84145efd230d_13"/>
          <p:cNvCxnSpPr/>
          <p:nvPr/>
        </p:nvCxnSpPr>
        <p:spPr>
          <a:xfrm rot="10800000">
            <a:off x="7163646" y="1142823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3" name="Google Shape;183;g572a84145efd230d_13"/>
          <p:cNvCxnSpPr/>
          <p:nvPr/>
        </p:nvCxnSpPr>
        <p:spPr>
          <a:xfrm rot="10800000">
            <a:off x="4999182" y="1132591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881491" y="10226620"/>
            <a:ext cx="1780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we manage tectonic hazards?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211387" y="10826781"/>
            <a:ext cx="1386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ecotourism work?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883375" y="10714072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-81167" y="8631926"/>
            <a:ext cx="1421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are our clothes made?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3858017" y="9485708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7 Wonders of the World?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7026637" y="9145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932520" y="831737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6044089" y="9496660"/>
            <a:ext cx="16300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agriculture work?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  <a:endCxn id="3" idx="0"/>
          </p:cNvCxnSpPr>
          <p:nvPr/>
        </p:nvCxnSpPr>
        <p:spPr>
          <a:xfrm>
            <a:off x="8499853" y="8690539"/>
            <a:ext cx="452194" cy="54250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867068" y="7086946"/>
            <a:ext cx="153224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Camelford need a bypass?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8085598" y="5928528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2739527" y="3870059"/>
            <a:ext cx="2037106" cy="5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Physical Landscapes in the UK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g572a84145efd230d_13"/>
          <p:cNvSpPr txBox="1"/>
          <p:nvPr/>
        </p:nvSpPr>
        <p:spPr>
          <a:xfrm rot="18282548">
            <a:off x="684783" y="4462487"/>
            <a:ext cx="15118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The Living World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572a84145efd230d_13"/>
          <p:cNvSpPr txBox="1"/>
          <p:nvPr/>
        </p:nvSpPr>
        <p:spPr>
          <a:xfrm>
            <a:off x="5543418" y="3975885"/>
            <a:ext cx="190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Fieldwork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1790347">
            <a:off x="7425122" y="2185714"/>
            <a:ext cx="21494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Urban Issues and Challenges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g572a84145efd230d_13"/>
          <p:cNvSpPr txBox="1"/>
          <p:nvPr/>
        </p:nvSpPr>
        <p:spPr>
          <a:xfrm>
            <a:off x="5330744" y="1652006"/>
            <a:ext cx="2671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The Changing Economic World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2965099" y="1598810"/>
            <a:ext cx="2299800" cy="5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The Challenge of Resource Management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663431" y="1609871"/>
            <a:ext cx="2299800" cy="5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Pre-Release</a:t>
            </a:r>
            <a:endParaRPr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Revision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g572a84145efd230d_13"/>
          <p:cNvSpPr txBox="1"/>
          <p:nvPr/>
        </p:nvSpPr>
        <p:spPr>
          <a:xfrm>
            <a:off x="-18618" y="6342880"/>
            <a:ext cx="18101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      causes &amp; effects        of weather hazards?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1438369" y="7061564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causes &amp; effects of tectonic hazards?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572a84145efd230d_13"/>
          <p:cNvSpPr txBox="1"/>
          <p:nvPr/>
        </p:nvSpPr>
        <p:spPr>
          <a:xfrm>
            <a:off x="6413578" y="868409"/>
            <a:ext cx="193072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help poorer regions to develop?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3" name="Google Shape;223;g572a84145efd230d_13"/>
          <p:cNvCxnSpPr/>
          <p:nvPr/>
        </p:nvCxnSpPr>
        <p:spPr>
          <a:xfrm rot="10800000">
            <a:off x="7718212" y="20433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g572a84145efd230d_13"/>
          <p:cNvCxnSpPr/>
          <p:nvPr/>
        </p:nvCxnSpPr>
        <p:spPr>
          <a:xfrm rot="10800000">
            <a:off x="7410314" y="112816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g572a84145efd230d_13"/>
          <p:cNvCxnSpPr>
            <a:cxnSpLocks/>
            <a:endCxn id="236" idx="2"/>
          </p:cNvCxnSpPr>
          <p:nvPr/>
        </p:nvCxnSpPr>
        <p:spPr>
          <a:xfrm flipV="1">
            <a:off x="8784688" y="1967974"/>
            <a:ext cx="452009" cy="21657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g572a84145efd230d_13"/>
          <p:cNvSpPr txBox="1"/>
          <p:nvPr/>
        </p:nvSpPr>
        <p:spPr>
          <a:xfrm>
            <a:off x="3018116" y="932556"/>
            <a:ext cx="23334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manage resources in the UK?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572a84145efd230d_13"/>
          <p:cNvSpPr txBox="1"/>
          <p:nvPr/>
        </p:nvSpPr>
        <p:spPr>
          <a:xfrm>
            <a:off x="2936501" y="2446958"/>
            <a:ext cx="17265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water insecurity?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/>
          <p:nvPr/>
        </p:nvCxnSpPr>
        <p:spPr>
          <a:xfrm rot="10800000">
            <a:off x="4999182" y="11739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/>
          <p:cNvCxnSpPr/>
          <p:nvPr/>
        </p:nvCxnSpPr>
        <p:spPr>
          <a:xfrm rot="10800000">
            <a:off x="4020346" y="20494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1466315" y="5281295"/>
            <a:ext cx="23334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ecosystems interdependent?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1664555" y="4679652"/>
            <a:ext cx="19421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we     manage ecosystems?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g572a84145efd230d_13"/>
          <p:cNvSpPr txBox="1"/>
          <p:nvPr/>
        </p:nvSpPr>
        <p:spPr>
          <a:xfrm>
            <a:off x="1318062" y="2429199"/>
            <a:ext cx="17724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Should/shouldn’t something happen?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5" name="Google Shape;235;g572a84145efd230d_13"/>
          <p:cNvCxnSpPr/>
          <p:nvPr/>
        </p:nvCxnSpPr>
        <p:spPr>
          <a:xfrm rot="10800000">
            <a:off x="2328534" y="2030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6" name="Google Shape;236;g572a84145efd230d_13"/>
          <p:cNvSpPr txBox="1"/>
          <p:nvPr/>
        </p:nvSpPr>
        <p:spPr>
          <a:xfrm>
            <a:off x="8689497" y="1506350"/>
            <a:ext cx="1094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Jakarta vs Plymouth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7" name="Google Shape;237;g572a84145efd230d_13"/>
          <p:cNvCxnSpPr>
            <a:cxnSpLocks/>
          </p:cNvCxnSpPr>
          <p:nvPr/>
        </p:nvCxnSpPr>
        <p:spPr>
          <a:xfrm>
            <a:off x="1366565" y="5481295"/>
            <a:ext cx="541408" cy="4078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6687778" y="3001090"/>
            <a:ext cx="18397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features of urban areas?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9" name="Google Shape;239;g572a84145efd230d_13"/>
          <p:cNvCxnSpPr>
            <a:cxnSpLocks/>
          </p:cNvCxnSpPr>
          <p:nvPr/>
        </p:nvCxnSpPr>
        <p:spPr>
          <a:xfrm flipV="1">
            <a:off x="694967" y="6023861"/>
            <a:ext cx="510329" cy="3190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g572a84145efd230d_13"/>
          <p:cNvSpPr txBox="1"/>
          <p:nvPr/>
        </p:nvSpPr>
        <p:spPr>
          <a:xfrm>
            <a:off x="4199952" y="3206896"/>
            <a:ext cx="1839777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rivers shape the landscape?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g572a84145efd230d_13"/>
          <p:cNvSpPr txBox="1"/>
          <p:nvPr/>
        </p:nvSpPr>
        <p:spPr>
          <a:xfrm>
            <a:off x="3760468" y="4680686"/>
            <a:ext cx="1787406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waves shape the landscape?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g572a84145efd230d_13"/>
          <p:cNvSpPr txBox="1"/>
          <p:nvPr/>
        </p:nvSpPr>
        <p:spPr>
          <a:xfrm>
            <a:off x="1709448" y="3204091"/>
            <a:ext cx="2103688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key features of the UK’s landscape?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5724066" y="347547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/>
          <p:nvPr/>
        </p:nvCxnSpPr>
        <p:spPr>
          <a:xfrm rot="10800000">
            <a:off x="4310093" y="434219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6019791" y="4662414"/>
            <a:ext cx="218254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collect, present and analyse data?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g572a84145efd230d_13"/>
          <p:cNvSpPr txBox="1"/>
          <p:nvPr/>
        </p:nvSpPr>
        <p:spPr>
          <a:xfrm>
            <a:off x="3367089" y="12272041"/>
            <a:ext cx="947571" cy="478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tragedy?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62" name="Google Shape;262;g572a84145efd230d_13"/>
          <p:cNvSpPr txBox="1"/>
          <p:nvPr/>
        </p:nvSpPr>
        <p:spPr>
          <a:xfrm rot="18667205">
            <a:off x="7835529" y="8070239"/>
            <a:ext cx="163966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Why are ecosystems important?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5924013" y="5498525"/>
            <a:ext cx="17622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close the development gap?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8137026" y="7026798"/>
            <a:ext cx="484434" cy="2942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>
            <a:off x="2061173" y="8679169"/>
            <a:ext cx="17724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does the coast shape our land?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3630199" y="82402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1809964" y="7917497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coastal erosion be managed?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949708" y="9511369"/>
            <a:ext cx="136388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processes operate around our coastlines?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3632407" y="34698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4" name="Google Shape;274;g572a84145efd230d_13"/>
          <p:cNvSpPr txBox="1"/>
          <p:nvPr/>
        </p:nvSpPr>
        <p:spPr>
          <a:xfrm>
            <a:off x="6342162" y="2428372"/>
            <a:ext cx="1948882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urban areas be more sustainable?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/>
          <p:nvPr/>
        </p:nvCxnSpPr>
        <p:spPr>
          <a:xfrm rot="10800000">
            <a:off x="1796781" y="4619039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6182196" y="6167124"/>
            <a:ext cx="164436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Why are some areas of the world poor?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8137026" y="9233040"/>
            <a:ext cx="16300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are the rainforests &amp; deserts distributed?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5032201" y="13253923"/>
            <a:ext cx="185899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</a:rPr>
              <a:t>How do we read poetry?</a:t>
            </a: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4717102" y="6277621"/>
            <a:ext cx="135318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urban is our planet?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H="1" flipV="1">
            <a:off x="6911887" y="588575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6359754" y="439472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 flipV="1">
            <a:off x="8036372" y="3031850"/>
            <a:ext cx="745367" cy="34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4814161" y="2400261"/>
            <a:ext cx="164627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north-south divide?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/>
          <p:nvPr/>
        </p:nvCxnSpPr>
        <p:spPr>
          <a:xfrm rot="10800000">
            <a:off x="5564874" y="211780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60;g572a84145efd230d_13">
            <a:extLst>
              <a:ext uri="{FF2B5EF4-FFF2-40B4-BE49-F238E27FC236}">
                <a16:creationId xmlns:a16="http://schemas.microsoft.com/office/drawing/2014/main" id="{1C3D17DD-77CD-C3B5-F873-64231A1D1541}"/>
              </a:ext>
            </a:extLst>
          </p:cNvPr>
          <p:cNvSpPr txBox="1"/>
          <p:nvPr/>
        </p:nvSpPr>
        <p:spPr>
          <a:xfrm>
            <a:off x="3603346" y="14152391"/>
            <a:ext cx="13607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power of analysis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</a:endParaRPr>
          </a:p>
        </p:txBody>
      </p: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4228452" y="13646405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419481" y="12705435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4723206" y="12253780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Exploration of human condition: love.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11F1A5A-61C2-BD64-68CD-28255EDA6294}"/>
              </a:ext>
            </a:extLst>
          </p:cNvPr>
          <p:cNvCxnSpPr>
            <a:cxnSpLocks/>
          </p:cNvCxnSpPr>
          <p:nvPr/>
        </p:nvCxnSpPr>
        <p:spPr>
          <a:xfrm>
            <a:off x="8316316" y="12367556"/>
            <a:ext cx="636217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2" name="Google Shape;132;g572a84145efd230d_13"/>
          <p:cNvSpPr txBox="1"/>
          <p:nvPr/>
        </p:nvSpPr>
        <p:spPr>
          <a:xfrm rot="-3931933">
            <a:off x="431357" y="9349721"/>
            <a:ext cx="19100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global is our world?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364153" y="7929267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grow enough food for 8 billion people?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ADC1557E-1B26-985F-9B52-F6487C236616}"/>
              </a:ext>
            </a:extLst>
          </p:cNvPr>
          <p:cNvCxnSpPr/>
          <p:nvPr/>
        </p:nvCxnSpPr>
        <p:spPr>
          <a:xfrm rot="10800000">
            <a:off x="7751398" y="82908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g572a84145efd230d_13"/>
          <p:cNvSpPr txBox="1"/>
          <p:nvPr/>
        </p:nvSpPr>
        <p:spPr>
          <a:xfrm rot="2848014">
            <a:off x="7894724" y="6653559"/>
            <a:ext cx="171877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 I carry out a personal investigation?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8202339" y="5559224"/>
            <a:ext cx="159600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causes of uneven development?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4649556" y="7074917"/>
            <a:ext cx="12888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issues do cities face?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3534674" y="5509432"/>
            <a:ext cx="2193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opportunities for urban dwellers?</a:t>
            </a:r>
            <a:endParaRPr sz="1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5381946" y="580720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 flipH="1" flipV="1">
            <a:off x="2725758" y="6748619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g572a84145efd230d_13"/>
          <p:cNvSpPr txBox="1"/>
          <p:nvPr/>
        </p:nvSpPr>
        <p:spPr>
          <a:xfrm rot="825536">
            <a:off x="1049058" y="6190460"/>
            <a:ext cx="226573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The Challenge of Natural Hazards</a:t>
            </a:r>
            <a:endParaRPr b="1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B322DDF-EB82-9764-CADB-D811B3B507D0}"/>
                  </a:ext>
                </a:extLst>
              </p14:cNvPr>
              <p14:cNvContentPartPr/>
              <p14:nvPr/>
            </p14:nvContentPartPr>
            <p14:xfrm>
              <a:off x="7436828" y="8395767"/>
              <a:ext cx="116280" cy="952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B322DDF-EB82-9764-CADB-D811B3B507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22472" y="8381367"/>
                <a:ext cx="144632" cy="98136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Graphic 7" descr="Storytelling with solid fill">
            <a:extLst>
              <a:ext uri="{FF2B5EF4-FFF2-40B4-BE49-F238E27FC236}">
                <a16:creationId xmlns:a16="http://schemas.microsoft.com/office/drawing/2014/main" id="{7DA2DDF1-00D4-1FF2-DCBA-78C5E62123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91300" y="16359599"/>
            <a:ext cx="573516" cy="478502"/>
          </a:xfrm>
          <a:prstGeom prst="rect">
            <a:avLst/>
          </a:prstGeom>
        </p:spPr>
      </p:pic>
      <p:pic>
        <p:nvPicPr>
          <p:cNvPr id="11" name="Graphic 10" descr="Heart with pulse with solid fill">
            <a:extLst>
              <a:ext uri="{FF2B5EF4-FFF2-40B4-BE49-F238E27FC236}">
                <a16:creationId xmlns:a16="http://schemas.microsoft.com/office/drawing/2014/main" id="{FFAFD421-91B1-FAFF-78EF-FFB8F26F82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82604" y="14726816"/>
            <a:ext cx="464605" cy="464879"/>
          </a:xfrm>
          <a:prstGeom prst="rect">
            <a:avLst/>
          </a:prstGeom>
        </p:spPr>
      </p:pic>
      <p:pic>
        <p:nvPicPr>
          <p:cNvPr id="12" name="Graphic 11" descr="Storytelling with solid fill">
            <a:extLst>
              <a:ext uri="{FF2B5EF4-FFF2-40B4-BE49-F238E27FC236}">
                <a16:creationId xmlns:a16="http://schemas.microsoft.com/office/drawing/2014/main" id="{40121764-8FAC-CEB6-711A-D443F09D22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79924" y="16482136"/>
            <a:ext cx="573516" cy="478502"/>
          </a:xfrm>
          <a:prstGeom prst="rect">
            <a:avLst/>
          </a:prstGeom>
        </p:spPr>
      </p:pic>
      <p:pic>
        <p:nvPicPr>
          <p:cNvPr id="14" name="Graphic 13" descr="Storytelling with solid fill">
            <a:extLst>
              <a:ext uri="{FF2B5EF4-FFF2-40B4-BE49-F238E27FC236}">
                <a16:creationId xmlns:a16="http://schemas.microsoft.com/office/drawing/2014/main" id="{342145FD-AE16-974B-B492-0A6D43E36C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23801" y="12903530"/>
            <a:ext cx="573516" cy="478502"/>
          </a:xfrm>
          <a:prstGeom prst="rect">
            <a:avLst/>
          </a:prstGeom>
        </p:spPr>
      </p:pic>
      <p:pic>
        <p:nvPicPr>
          <p:cNvPr id="15" name="Graphic 14" descr="Head with gears with solid fill">
            <a:extLst>
              <a:ext uri="{FF2B5EF4-FFF2-40B4-BE49-F238E27FC236}">
                <a16:creationId xmlns:a16="http://schemas.microsoft.com/office/drawing/2014/main" id="{464B4708-AA06-0D84-9A36-CD377EE5E9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4240" y="15570459"/>
            <a:ext cx="410149" cy="464879"/>
          </a:xfrm>
          <a:prstGeom prst="rect">
            <a:avLst/>
          </a:prstGeom>
        </p:spPr>
      </p:pic>
      <p:pic>
        <p:nvPicPr>
          <p:cNvPr id="16" name="Graphic 15" descr="Heart with pulse with solid fill">
            <a:extLst>
              <a:ext uri="{FF2B5EF4-FFF2-40B4-BE49-F238E27FC236}">
                <a16:creationId xmlns:a16="http://schemas.microsoft.com/office/drawing/2014/main" id="{BE3E3E94-F94E-B90D-2E68-5F6F72ABE8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64423" y="12549747"/>
            <a:ext cx="464605" cy="464879"/>
          </a:xfrm>
          <a:prstGeom prst="rect">
            <a:avLst/>
          </a:prstGeom>
        </p:spPr>
      </p:pic>
      <p:sp>
        <p:nvSpPr>
          <p:cNvPr id="17" name="Google Shape;121;g572a84145efd230d_13">
            <a:extLst>
              <a:ext uri="{FF2B5EF4-FFF2-40B4-BE49-F238E27FC236}">
                <a16:creationId xmlns:a16="http://schemas.microsoft.com/office/drawing/2014/main" id="{35EF1834-552C-5571-53D6-7257DF56EF81}"/>
              </a:ext>
            </a:extLst>
          </p:cNvPr>
          <p:cNvSpPr txBox="1"/>
          <p:nvPr/>
        </p:nvSpPr>
        <p:spPr>
          <a:xfrm>
            <a:off x="1956906" y="199174"/>
            <a:ext cx="5974500" cy="5231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English Learning Journey</a:t>
            </a:r>
            <a:endParaRPr sz="1200" u="sng" dirty="0">
              <a:solidFill>
                <a:schemeClr val="tx1"/>
              </a:solidFill>
            </a:endParaRP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493519F6-BF3A-F6F4-5B34-C442A3AC7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" y="1021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Westcountry Schools Trust">
            <a:extLst>
              <a:ext uri="{FF2B5EF4-FFF2-40B4-BE49-F238E27FC236}">
                <a16:creationId xmlns:a16="http://schemas.microsoft.com/office/drawing/2014/main" id="{AC49A65E-E156-E998-CFCF-EED843DE9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23" name="Google Shape;107;g572a84145efd230d_13">
            <a:extLst>
              <a:ext uri="{FF2B5EF4-FFF2-40B4-BE49-F238E27FC236}">
                <a16:creationId xmlns:a16="http://schemas.microsoft.com/office/drawing/2014/main" id="{E982E461-E348-54BC-86FD-E716297134E9}"/>
              </a:ext>
            </a:extLst>
          </p:cNvPr>
          <p:cNvSpPr/>
          <p:nvPr/>
        </p:nvSpPr>
        <p:spPr>
          <a:xfrm>
            <a:off x="7546605" y="3425073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7759385" y="362752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16;g572a84145efd230d_13">
            <a:extLst>
              <a:ext uri="{FF2B5EF4-FFF2-40B4-BE49-F238E27FC236}">
                <a16:creationId xmlns:a16="http://schemas.microsoft.com/office/drawing/2014/main" id="{698C3C1A-7459-F360-26FF-0B751F50CC11}"/>
              </a:ext>
            </a:extLst>
          </p:cNvPr>
          <p:cNvSpPr txBox="1"/>
          <p:nvPr/>
        </p:nvSpPr>
        <p:spPr>
          <a:xfrm>
            <a:off x="7755037" y="3627524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dirty="0"/>
          </a:p>
        </p:txBody>
      </p:sp>
      <p:sp>
        <p:nvSpPr>
          <p:cNvPr id="31" name="Google Shape;107;g572a84145efd230d_13">
            <a:extLst>
              <a:ext uri="{FF2B5EF4-FFF2-40B4-BE49-F238E27FC236}">
                <a16:creationId xmlns:a16="http://schemas.microsoft.com/office/drawing/2014/main" id="{E483699C-57C5-687A-FD40-191B0538CE3E}"/>
              </a:ext>
            </a:extLst>
          </p:cNvPr>
          <p:cNvSpPr/>
          <p:nvPr/>
        </p:nvSpPr>
        <p:spPr>
          <a:xfrm>
            <a:off x="3321100" y="5971535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13;g572a84145efd230d_13">
            <a:extLst>
              <a:ext uri="{FF2B5EF4-FFF2-40B4-BE49-F238E27FC236}">
                <a16:creationId xmlns:a16="http://schemas.microsoft.com/office/drawing/2014/main" id="{F7A643DA-2FE0-13F8-B15A-BEA0AFF6C552}"/>
              </a:ext>
            </a:extLst>
          </p:cNvPr>
          <p:cNvSpPr/>
          <p:nvPr/>
        </p:nvSpPr>
        <p:spPr>
          <a:xfrm>
            <a:off x="3499233" y="6170775"/>
            <a:ext cx="8583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107;g572a84145efd230d_13">
            <a:extLst>
              <a:ext uri="{FF2B5EF4-FFF2-40B4-BE49-F238E27FC236}">
                <a16:creationId xmlns:a16="http://schemas.microsoft.com/office/drawing/2014/main" id="{DB3AD49D-BA9A-C94D-1F78-5210C3B3F1A3}"/>
              </a:ext>
            </a:extLst>
          </p:cNvPr>
          <p:cNvSpPr/>
          <p:nvPr/>
        </p:nvSpPr>
        <p:spPr>
          <a:xfrm>
            <a:off x="3667754" y="8200467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16;g572a84145efd230d_13">
            <a:extLst>
              <a:ext uri="{FF2B5EF4-FFF2-40B4-BE49-F238E27FC236}">
                <a16:creationId xmlns:a16="http://schemas.microsoft.com/office/drawing/2014/main" id="{73AA1034-BEBB-9583-BCD8-9092C556B5AB}"/>
              </a:ext>
            </a:extLst>
          </p:cNvPr>
          <p:cNvSpPr txBox="1"/>
          <p:nvPr/>
        </p:nvSpPr>
        <p:spPr>
          <a:xfrm>
            <a:off x="3529532" y="6173986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dirty="0"/>
          </a:p>
        </p:txBody>
      </p:sp>
      <p:sp>
        <p:nvSpPr>
          <p:cNvPr id="40" name="Google Shape;107;g572a84145efd230d_13">
            <a:extLst>
              <a:ext uri="{FF2B5EF4-FFF2-40B4-BE49-F238E27FC236}">
                <a16:creationId xmlns:a16="http://schemas.microsoft.com/office/drawing/2014/main" id="{76DAD350-7D64-4718-CA8D-79D206C6B1BB}"/>
              </a:ext>
            </a:extLst>
          </p:cNvPr>
          <p:cNvSpPr/>
          <p:nvPr/>
        </p:nvSpPr>
        <p:spPr>
          <a:xfrm>
            <a:off x="7146905" y="12690554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108;g572a84145efd230d_13">
            <a:extLst>
              <a:ext uri="{FF2B5EF4-FFF2-40B4-BE49-F238E27FC236}">
                <a16:creationId xmlns:a16="http://schemas.microsoft.com/office/drawing/2014/main" id="{F90AFD08-7C6E-ADCB-C6AF-93675B843690}"/>
              </a:ext>
            </a:extLst>
          </p:cNvPr>
          <p:cNvSpPr/>
          <p:nvPr/>
        </p:nvSpPr>
        <p:spPr>
          <a:xfrm>
            <a:off x="3833628" y="8376745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116;g572a84145efd230d_13">
            <a:extLst>
              <a:ext uri="{FF2B5EF4-FFF2-40B4-BE49-F238E27FC236}">
                <a16:creationId xmlns:a16="http://schemas.microsoft.com/office/drawing/2014/main" id="{0B29C758-AC52-8CA8-AA47-3329641D11A0}"/>
              </a:ext>
            </a:extLst>
          </p:cNvPr>
          <p:cNvSpPr txBox="1"/>
          <p:nvPr/>
        </p:nvSpPr>
        <p:spPr>
          <a:xfrm>
            <a:off x="3872450" y="8437489"/>
            <a:ext cx="841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dirty="0"/>
          </a:p>
        </p:txBody>
      </p:sp>
      <p:sp>
        <p:nvSpPr>
          <p:cNvPr id="46" name="Google Shape;107;g572a84145efd230d_13">
            <a:extLst>
              <a:ext uri="{FF2B5EF4-FFF2-40B4-BE49-F238E27FC236}">
                <a16:creationId xmlns:a16="http://schemas.microsoft.com/office/drawing/2014/main" id="{92077391-2DD3-9E19-6159-04AE4500D478}"/>
              </a:ext>
            </a:extLst>
          </p:cNvPr>
          <p:cNvSpPr/>
          <p:nvPr/>
        </p:nvSpPr>
        <p:spPr>
          <a:xfrm>
            <a:off x="8216400" y="14962308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108;g572a84145efd230d_13">
            <a:extLst>
              <a:ext uri="{FF2B5EF4-FFF2-40B4-BE49-F238E27FC236}">
                <a16:creationId xmlns:a16="http://schemas.microsoft.com/office/drawing/2014/main" id="{862FDE45-4AAC-1DB1-AFAC-627F713D5A6F}"/>
              </a:ext>
            </a:extLst>
          </p:cNvPr>
          <p:cNvSpPr/>
          <p:nvPr/>
        </p:nvSpPr>
        <p:spPr>
          <a:xfrm>
            <a:off x="7314820" y="12912997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108;g572a84145efd230d_13">
            <a:extLst>
              <a:ext uri="{FF2B5EF4-FFF2-40B4-BE49-F238E27FC236}">
                <a16:creationId xmlns:a16="http://schemas.microsoft.com/office/drawing/2014/main" id="{3504D980-7C4D-28F3-7FEB-63A8711B34A6}"/>
              </a:ext>
            </a:extLst>
          </p:cNvPr>
          <p:cNvSpPr/>
          <p:nvPr/>
        </p:nvSpPr>
        <p:spPr>
          <a:xfrm>
            <a:off x="8381596" y="15098792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/>
          <p:cNvSpPr txBox="1"/>
          <p:nvPr/>
        </p:nvSpPr>
        <p:spPr>
          <a:xfrm>
            <a:off x="8442947" y="15062880"/>
            <a:ext cx="841200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dirty="0"/>
          </a:p>
        </p:txBody>
      </p:sp>
      <p:sp>
        <p:nvSpPr>
          <p:cNvPr id="44" name="Google Shape;116;g572a84145efd230d_13">
            <a:extLst>
              <a:ext uri="{FF2B5EF4-FFF2-40B4-BE49-F238E27FC236}">
                <a16:creationId xmlns:a16="http://schemas.microsoft.com/office/drawing/2014/main" id="{04A04170-7883-6C85-370A-B65BF2404A48}"/>
              </a:ext>
            </a:extLst>
          </p:cNvPr>
          <p:cNvSpPr txBox="1"/>
          <p:nvPr/>
        </p:nvSpPr>
        <p:spPr>
          <a:xfrm>
            <a:off x="7330861" y="12900928"/>
            <a:ext cx="841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Props1.xml><?xml version="1.0" encoding="utf-8"?>
<ds:datastoreItem xmlns:ds="http://schemas.openxmlformats.org/officeDocument/2006/customXml" ds:itemID="{AC206EFF-0E1D-4369-B2A2-54755DAE5A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7e6da8-daa5-493e-91db-7327883a71d6"/>
    <ds:schemaRef ds:uri="0e071e11-d068-494d-93e0-4693d941b8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087BB4-319B-4A1E-B69A-F2E695B675DA}">
  <ds:schemaRefs>
    <ds:schemaRef ds:uri="0e071e11-d068-494d-93e0-4693d941b853"/>
    <ds:schemaRef ds:uri="437e6da8-daa5-493e-91db-7327883a71d6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466</Words>
  <Application>Microsoft Office PowerPoint</Application>
  <PresentationFormat>Custom</PresentationFormat>
  <Paragraphs>83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Samuel Joyce</cp:lastModifiedBy>
  <cp:revision>85</cp:revision>
  <dcterms:created xsi:type="dcterms:W3CDTF">2018-02-08T08:28:53Z</dcterms:created>
  <dcterms:modified xsi:type="dcterms:W3CDTF">2026-06-18T14:49:05Z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