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</p:sldMasterIdLst>
  <p:notesMasterIdLst>
    <p:notesMasterId r:id="rId6"/>
  </p:notesMasterIdLst>
  <p:sldIdLst>
    <p:sldId id="257" r:id="rId5"/>
  </p:sldIdLst>
  <p:sldSz cx="9720263" cy="17640300"/>
  <p:notesSz cx="6888163" cy="10018713"/>
  <p:embeddedFontLst>
    <p:embeddedFont>
      <p:font typeface="Aptos Black" panose="020B0004020202020204" pitchFamily="34" charset="0"/>
      <p:bold r:id="rId7"/>
      <p:boldItalic r:id="rId8"/>
    </p:embeddedFont>
    <p:embeddedFont>
      <p:font typeface="Century Gothic" panose="020B0502020202020204" pitchFamily="34" charset="0"/>
      <p:regular r:id="rId9"/>
      <p:bold r:id="rId10"/>
      <p:italic r:id="rId11"/>
      <p:boldItalic r:id="rId1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3" roundtripDataSignature="AMtx7mgCpb1n2vLPrG62CYgDXYfkMkdhY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021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8AFF3B7-3903-CEDE-7A86-289B7D54ACFD}" v="1" dt="2026-07-14T12:34:28.1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48" d="100"/>
          <a:sy n="48" d="100"/>
        </p:scale>
        <p:origin x="1651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customschemas.google.com/relationships/presentationmetadata" Target="metadata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5.fntdata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font" Target="fonts/font4.fntdata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font" Target="fonts/font3.fntdata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JS - Emma Probets" userId="S::eprobets@nclt.academy::30bde14f-585d-4492-b31c-a4a2c9fbfd89" providerId="AD" clId="Web-{5EADADA7-E65F-1FCE-30F3-C59F44924452}"/>
    <pc:docChg chg="modSld">
      <pc:chgData name="SJS - Emma Probets" userId="S::eprobets@nclt.academy::30bde14f-585d-4492-b31c-a4a2c9fbfd89" providerId="AD" clId="Web-{5EADADA7-E65F-1FCE-30F3-C59F44924452}" dt="2026-07-04T15:56:03.731" v="2" actId="20577"/>
      <pc:docMkLst>
        <pc:docMk/>
      </pc:docMkLst>
      <pc:sldChg chg="modSp">
        <pc:chgData name="SJS - Emma Probets" userId="S::eprobets@nclt.academy::30bde14f-585d-4492-b31c-a4a2c9fbfd89" providerId="AD" clId="Web-{5EADADA7-E65F-1FCE-30F3-C59F44924452}" dt="2026-07-04T15:56:03.731" v="2" actId="20577"/>
        <pc:sldMkLst>
          <pc:docMk/>
          <pc:sldMk cId="3099498916" sldId="257"/>
        </pc:sldMkLst>
        <pc:spChg chg="mod">
          <ac:chgData name="SJS - Emma Probets" userId="S::eprobets@nclt.academy::30bde14f-585d-4492-b31c-a4a2c9fbfd89" providerId="AD" clId="Web-{5EADADA7-E65F-1FCE-30F3-C59F44924452}" dt="2026-07-04T15:56:03.731" v="2" actId="20577"/>
          <ac:spMkLst>
            <pc:docMk/>
            <pc:sldMk cId="3099498916" sldId="257"/>
            <ac:spMk id="82" creationId="{015C10F1-DE30-7872-64B1-6B368C95003B}"/>
          </ac:spMkLst>
        </pc:spChg>
        <pc:picChg chg="mod">
          <ac:chgData name="SJS - Emma Probets" userId="S::eprobets@nclt.academy::30bde14f-585d-4492-b31c-a4a2c9fbfd89" providerId="AD" clId="Web-{5EADADA7-E65F-1FCE-30F3-C59F44924452}" dt="2026-07-04T15:55:55.621" v="0" actId="1076"/>
          <ac:picMkLst>
            <pc:docMk/>
            <pc:sldMk cId="3099498916" sldId="257"/>
            <ac:picMk id="1030" creationId="{BE2F6377-DC34-8143-7DB3-279BF522F26C}"/>
          </ac:picMkLst>
        </pc:picChg>
      </pc:sldChg>
    </pc:docChg>
  </pc:docChgLst>
  <pc:docChgLst>
    <pc:chgData name="SJS - Emma Fosbury" userId="S::eprobets@nclt.academy::30bde14f-585d-4492-b31c-a4a2c9fbfd89" providerId="AD" clId="Web-{98AFF3B7-3903-CEDE-7A86-289B7D54ACFD}"/>
    <pc:docChg chg="modSld">
      <pc:chgData name="SJS - Emma Fosbury" userId="S::eprobets@nclt.academy::30bde14f-585d-4492-b31c-a4a2c9fbfd89" providerId="AD" clId="Web-{98AFF3B7-3903-CEDE-7A86-289B7D54ACFD}" dt="2026-07-14T12:34:28.182" v="0" actId="1076"/>
      <pc:docMkLst>
        <pc:docMk/>
      </pc:docMkLst>
      <pc:sldChg chg="modSp">
        <pc:chgData name="SJS - Emma Fosbury" userId="S::eprobets@nclt.academy::30bde14f-585d-4492-b31c-a4a2c9fbfd89" providerId="AD" clId="Web-{98AFF3B7-3903-CEDE-7A86-289B7D54ACFD}" dt="2026-07-14T12:34:28.182" v="0" actId="1076"/>
        <pc:sldMkLst>
          <pc:docMk/>
          <pc:sldMk cId="3099498916" sldId="257"/>
        </pc:sldMkLst>
        <pc:spChg chg="mod">
          <ac:chgData name="SJS - Emma Fosbury" userId="S::eprobets@nclt.academy::30bde14f-585d-4492-b31c-a4a2c9fbfd89" providerId="AD" clId="Web-{98AFF3B7-3903-CEDE-7A86-289B7D54ACFD}" dt="2026-07-14T12:34:28.182" v="0" actId="1076"/>
          <ac:spMkLst>
            <pc:docMk/>
            <pc:sldMk cId="3099498916" sldId="257"/>
            <ac:spMk id="109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1" y="3"/>
            <a:ext cx="2985621" cy="501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25" tIns="46200" rIns="92425" bIns="462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900936" y="3"/>
            <a:ext cx="2985621" cy="501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25" tIns="46200" rIns="92425" bIns="462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513013" y="1252538"/>
            <a:ext cx="186213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8495" y="4821098"/>
            <a:ext cx="5511174" cy="39446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25" tIns="46200" rIns="92425" bIns="462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1" y="9517217"/>
            <a:ext cx="2985621" cy="501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25" tIns="46200" rIns="92425" bIns="462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900936" y="9517217"/>
            <a:ext cx="2985621" cy="501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25" tIns="46200" rIns="92425" bIns="462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572a84145efd230d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3013" y="1252538"/>
            <a:ext cx="186213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g572a84145efd230d_13:notes"/>
          <p:cNvSpPr txBox="1">
            <a:spLocks noGrp="1"/>
          </p:cNvSpPr>
          <p:nvPr>
            <p:ph type="body" idx="1"/>
          </p:nvPr>
        </p:nvSpPr>
        <p:spPr>
          <a:xfrm>
            <a:off x="688495" y="4821098"/>
            <a:ext cx="5511300" cy="394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25" tIns="46200" rIns="92425" bIns="462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g572a84145efd230d_13:notes"/>
          <p:cNvSpPr txBox="1">
            <a:spLocks noGrp="1"/>
          </p:cNvSpPr>
          <p:nvPr>
            <p:ph type="sldNum" idx="12"/>
          </p:nvPr>
        </p:nvSpPr>
        <p:spPr>
          <a:xfrm>
            <a:off x="3900936" y="9517217"/>
            <a:ext cx="2985600" cy="5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25" tIns="46200" rIns="92425" bIns="462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346373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729020" y="2886967"/>
            <a:ext cx="8262224" cy="6141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78"/>
              <a:buFont typeface="Calibri"/>
              <a:buNone/>
              <a:defRPr sz="637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215033" y="9265242"/>
            <a:ext cx="7290197" cy="4258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2551"/>
              <a:buNone/>
              <a:defRPr sz="2551"/>
            </a:lvl1pPr>
            <a:lvl2pPr lvl="1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None/>
              <a:defRPr sz="2126"/>
            </a:lvl2pPr>
            <a:lvl3pPr lvl="2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None/>
              <a:defRPr sz="1912"/>
            </a:lvl3pPr>
            <a:lvl4pPr lvl="3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4pPr>
            <a:lvl5pPr lvl="4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5pPr>
            <a:lvl6pPr lvl="5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6pPr>
            <a:lvl7pPr lvl="6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7pPr>
            <a:lvl8pPr lvl="7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8pPr>
            <a:lvl9pPr lvl="8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668268" y="939186"/>
            <a:ext cx="8383727" cy="3409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668268" y="4695913"/>
            <a:ext cx="8383727" cy="1119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663206" y="4397830"/>
            <a:ext cx="8383727" cy="73378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78"/>
              <a:buFont typeface="Calibri"/>
              <a:buNone/>
              <a:defRPr sz="637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663206" y="11805123"/>
            <a:ext cx="8383727" cy="3858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2551"/>
              <a:buNone/>
              <a:defRPr sz="2551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2126"/>
              <a:buNone/>
              <a:defRPr sz="2126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913"/>
              <a:buNone/>
              <a:defRPr sz="1912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668268" y="939186"/>
            <a:ext cx="8383727" cy="3409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668268" y="4695913"/>
            <a:ext cx="4131112" cy="1119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920883" y="4695913"/>
            <a:ext cx="4131112" cy="1119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669534" y="939186"/>
            <a:ext cx="8383727" cy="3409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669535" y="4324325"/>
            <a:ext cx="4112126" cy="2119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2551"/>
              <a:buNone/>
              <a:defRPr sz="2551" b="1"/>
            </a:lvl1pPr>
            <a:lvl2pPr marL="914400" lvl="1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None/>
              <a:defRPr sz="2126" b="1"/>
            </a:lvl2pPr>
            <a:lvl3pPr marL="1371600" lvl="2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None/>
              <a:defRPr sz="1912" b="1"/>
            </a:lvl3pPr>
            <a:lvl4pPr marL="1828800" lvl="3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4pPr>
            <a:lvl5pPr marL="2286000" lvl="4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5pPr>
            <a:lvl6pPr marL="2743200" lvl="5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6pPr>
            <a:lvl7pPr marL="3200400" lvl="6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7pPr>
            <a:lvl8pPr marL="3657600" lvl="7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8pPr>
            <a:lvl9pPr marL="4114800" lvl="8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669535" y="6443610"/>
            <a:ext cx="4112126" cy="9477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920884" y="4324325"/>
            <a:ext cx="4132378" cy="2119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2551"/>
              <a:buNone/>
              <a:defRPr sz="2551" b="1"/>
            </a:lvl1pPr>
            <a:lvl2pPr marL="914400" lvl="1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None/>
              <a:defRPr sz="2126" b="1"/>
            </a:lvl2pPr>
            <a:lvl3pPr marL="1371600" lvl="2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None/>
              <a:defRPr sz="1912" b="1"/>
            </a:lvl3pPr>
            <a:lvl4pPr marL="1828800" lvl="3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4pPr>
            <a:lvl5pPr marL="2286000" lvl="4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5pPr>
            <a:lvl6pPr marL="2743200" lvl="5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6pPr>
            <a:lvl7pPr marL="3200400" lvl="6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7pPr>
            <a:lvl8pPr marL="3657600" lvl="7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8pPr>
            <a:lvl9pPr marL="4114800" lvl="8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920884" y="6443610"/>
            <a:ext cx="4132378" cy="9477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668268" y="939186"/>
            <a:ext cx="8383727" cy="3409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>
            <a:spLocks noGrp="1"/>
          </p:cNvSpPr>
          <p:nvPr>
            <p:ph type="title"/>
          </p:nvPr>
        </p:nvSpPr>
        <p:spPr>
          <a:xfrm>
            <a:off x="669534" y="1176020"/>
            <a:ext cx="3135038" cy="41160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2"/>
              <a:buFont typeface="Calibri"/>
              <a:buNone/>
              <a:defRPr sz="3402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4132378" y="2539880"/>
            <a:ext cx="4920883" cy="12536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44627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3402"/>
              <a:buChar char="•"/>
              <a:defRPr sz="3402"/>
            </a:lvl1pPr>
            <a:lvl2pPr marL="914400" lvl="1" indent="-417576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976"/>
              <a:buChar char="•"/>
              <a:defRPr sz="2976"/>
            </a:lvl2pPr>
            <a:lvl3pPr marL="1371600" lvl="2" indent="-390588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551"/>
              <a:buChar char="•"/>
              <a:defRPr sz="2551"/>
            </a:lvl3pPr>
            <a:lvl4pPr marL="1828800" lvl="3" indent="-363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4pPr>
            <a:lvl5pPr marL="2286000" lvl="4" indent="-363601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5pPr>
            <a:lvl6pPr marL="2743200" lvl="5" indent="-363601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6pPr>
            <a:lvl7pPr marL="3200400" lvl="6" indent="-363601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7pPr>
            <a:lvl8pPr marL="3657600" lvl="7" indent="-363601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8pPr>
            <a:lvl9pPr marL="4114800" lvl="8" indent="-363601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9pPr>
          </a:lstStyle>
          <a:p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body" idx="2"/>
          </p:nvPr>
        </p:nvSpPr>
        <p:spPr>
          <a:xfrm>
            <a:off x="669534" y="5292090"/>
            <a:ext cx="3135038" cy="9804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1pPr>
            <a:lvl2pPr marL="914400" lvl="1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/>
            </a:lvl2pPr>
            <a:lvl3pPr marL="1371600" lvl="2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276"/>
              <a:buNone/>
              <a:defRPr sz="1276"/>
            </a:lvl3pPr>
            <a:lvl4pPr marL="1828800" lvl="3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4pPr>
            <a:lvl5pPr marL="2286000" lvl="4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5pPr>
            <a:lvl6pPr marL="2743200" lvl="5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6pPr>
            <a:lvl7pPr marL="3200400" lvl="6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7pPr>
            <a:lvl8pPr marL="3657600" lvl="7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8pPr>
            <a:lvl9pPr marL="4114800" lvl="8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>
            <a:spLocks noGrp="1"/>
          </p:cNvSpPr>
          <p:nvPr>
            <p:ph type="title"/>
          </p:nvPr>
        </p:nvSpPr>
        <p:spPr>
          <a:xfrm>
            <a:off x="669534" y="1176020"/>
            <a:ext cx="3135038" cy="41160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2"/>
              <a:buFont typeface="Calibri"/>
              <a:buNone/>
              <a:defRPr sz="3402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>
            <a:spLocks noGrp="1"/>
          </p:cNvSpPr>
          <p:nvPr>
            <p:ph type="pic" idx="2"/>
          </p:nvPr>
        </p:nvSpPr>
        <p:spPr>
          <a:xfrm>
            <a:off x="4132378" y="2539880"/>
            <a:ext cx="4920883" cy="12536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3402"/>
              <a:buFont typeface="Arial"/>
              <a:buNone/>
              <a:defRPr sz="340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976"/>
              <a:buFont typeface="Arial"/>
              <a:buNone/>
              <a:defRPr sz="297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551"/>
              <a:buFont typeface="Arial"/>
              <a:buNone/>
              <a:defRPr sz="255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None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None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None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None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None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None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11"/>
          <p:cNvSpPr txBox="1">
            <a:spLocks noGrp="1"/>
          </p:cNvSpPr>
          <p:nvPr>
            <p:ph type="body" idx="1"/>
          </p:nvPr>
        </p:nvSpPr>
        <p:spPr>
          <a:xfrm>
            <a:off x="669534" y="5292090"/>
            <a:ext cx="3135038" cy="9804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1pPr>
            <a:lvl2pPr marL="914400" lvl="1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/>
            </a:lvl2pPr>
            <a:lvl3pPr marL="1371600" lvl="2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276"/>
              <a:buNone/>
              <a:defRPr sz="1276"/>
            </a:lvl3pPr>
            <a:lvl4pPr marL="1828800" lvl="3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4pPr>
            <a:lvl5pPr marL="2286000" lvl="4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5pPr>
            <a:lvl6pPr marL="2743200" lvl="5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6pPr>
            <a:lvl7pPr marL="3200400" lvl="6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7pPr>
            <a:lvl8pPr marL="3657600" lvl="7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8pPr>
            <a:lvl9pPr marL="4114800" lvl="8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9pPr>
          </a:lstStyle>
          <a:p>
            <a:endParaRPr/>
          </a:p>
        </p:txBody>
      </p:sp>
      <p:sp>
        <p:nvSpPr>
          <p:cNvPr id="69" name="Google Shape;69;p11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2"/>
          <p:cNvSpPr txBox="1">
            <a:spLocks noGrp="1"/>
          </p:cNvSpPr>
          <p:nvPr>
            <p:ph type="title"/>
          </p:nvPr>
        </p:nvSpPr>
        <p:spPr>
          <a:xfrm>
            <a:off x="668268" y="939186"/>
            <a:ext cx="8383727" cy="3409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2"/>
          <p:cNvSpPr txBox="1">
            <a:spLocks noGrp="1"/>
          </p:cNvSpPr>
          <p:nvPr>
            <p:ph type="body" idx="1"/>
          </p:nvPr>
        </p:nvSpPr>
        <p:spPr>
          <a:xfrm rot="5400000">
            <a:off x="-736172" y="6100353"/>
            <a:ext cx="11192608" cy="83837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2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>
            <a:spLocks noGrp="1"/>
          </p:cNvSpPr>
          <p:nvPr>
            <p:ph type="title"/>
          </p:nvPr>
        </p:nvSpPr>
        <p:spPr>
          <a:xfrm rot="5400000">
            <a:off x="529361" y="7365886"/>
            <a:ext cx="14949338" cy="2095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body" idx="1"/>
          </p:nvPr>
        </p:nvSpPr>
        <p:spPr>
          <a:xfrm rot="5400000">
            <a:off x="-3723254" y="5330706"/>
            <a:ext cx="14949338" cy="6166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668268" y="939186"/>
            <a:ext cx="8383727" cy="3409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77"/>
              <a:buFont typeface="Calibri"/>
              <a:buNone/>
              <a:defRPr sz="467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668268" y="4695913"/>
            <a:ext cx="8383727" cy="1119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17576" algn="l" rtl="0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2976"/>
              <a:buFont typeface="Arial"/>
              <a:buChar char="•"/>
              <a:defRPr sz="297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0588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551"/>
              <a:buFont typeface="Arial"/>
              <a:buChar char="•"/>
              <a:defRPr sz="255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63600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Char char="•"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007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sz="19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007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sz="19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007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sz="19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007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sz="19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007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sz="19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007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sz="19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microsoft.com/office/2007/relationships/hdphoto" Target="../media/hdphoto5.wdp"/><Relationship Id="rId18" Type="http://schemas.openxmlformats.org/officeDocument/2006/relationships/image" Target="../media/image9.jpeg"/><Relationship Id="rId3" Type="http://schemas.openxmlformats.org/officeDocument/2006/relationships/image" Target="../media/image1.png"/><Relationship Id="rId21" Type="http://schemas.openxmlformats.org/officeDocument/2006/relationships/image" Target="../media/image12.png"/><Relationship Id="rId7" Type="http://schemas.microsoft.com/office/2007/relationships/hdphoto" Target="../media/hdphoto2.wdp"/><Relationship Id="rId12" Type="http://schemas.openxmlformats.org/officeDocument/2006/relationships/image" Target="../media/image6.png"/><Relationship Id="rId17" Type="http://schemas.microsoft.com/office/2007/relationships/hdphoto" Target="../media/hdphoto7.wdp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8.png"/><Relationship Id="rId20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microsoft.com/office/2007/relationships/hdphoto" Target="../media/hdphoto4.wdp"/><Relationship Id="rId24" Type="http://schemas.openxmlformats.org/officeDocument/2006/relationships/image" Target="../media/image14.png"/><Relationship Id="rId5" Type="http://schemas.microsoft.com/office/2007/relationships/hdphoto" Target="../media/hdphoto1.wdp"/><Relationship Id="rId15" Type="http://schemas.microsoft.com/office/2007/relationships/hdphoto" Target="../media/hdphoto6.wdp"/><Relationship Id="rId23" Type="http://schemas.microsoft.com/office/2007/relationships/hdphoto" Target="../media/hdphoto8.wdp"/><Relationship Id="rId10" Type="http://schemas.openxmlformats.org/officeDocument/2006/relationships/image" Target="../media/image5.png"/><Relationship Id="rId19" Type="http://schemas.openxmlformats.org/officeDocument/2006/relationships/image" Target="../media/image10.png"/><Relationship Id="rId4" Type="http://schemas.openxmlformats.org/officeDocument/2006/relationships/image" Target="../media/image2.png"/><Relationship Id="rId9" Type="http://schemas.microsoft.com/office/2007/relationships/hdphoto" Target="../media/hdphoto3.wdp"/><Relationship Id="rId14" Type="http://schemas.openxmlformats.org/officeDocument/2006/relationships/image" Target="../media/image7.png"/><Relationship Id="rId22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572a84145efd230d_13"/>
          <p:cNvSpPr txBox="1"/>
          <p:nvPr/>
        </p:nvSpPr>
        <p:spPr>
          <a:xfrm>
            <a:off x="4253669" y="7937569"/>
            <a:ext cx="2135700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Design characteristics?</a:t>
            </a:r>
            <a:endParaRPr sz="1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0" name="Google Shape;90;g572a84145efd230d_13"/>
          <p:cNvSpPr/>
          <p:nvPr/>
        </p:nvSpPr>
        <p:spPr>
          <a:xfrm rot="16553150">
            <a:off x="1269920" y="12856460"/>
            <a:ext cx="3314975" cy="3457432"/>
          </a:xfrm>
          <a:prstGeom prst="blockArc">
            <a:avLst>
              <a:gd name="adj1" fmla="val 10879163"/>
              <a:gd name="adj2" fmla="val 20170414"/>
              <a:gd name="adj3" fmla="val 30549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g572a84145efd230d_13"/>
          <p:cNvSpPr/>
          <p:nvPr/>
        </p:nvSpPr>
        <p:spPr>
          <a:xfrm>
            <a:off x="2733045" y="15201226"/>
            <a:ext cx="5909400" cy="1005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55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 </a:t>
            </a: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g572a84145efd230d_13"/>
          <p:cNvSpPr/>
          <p:nvPr/>
        </p:nvSpPr>
        <p:spPr>
          <a:xfrm rot="5400000" flipH="1">
            <a:off x="6111305" y="10535525"/>
            <a:ext cx="3192600" cy="3628800"/>
          </a:xfrm>
          <a:prstGeom prst="blockArc">
            <a:avLst>
              <a:gd name="adj1" fmla="val 10692523"/>
              <a:gd name="adj2" fmla="val 33583"/>
              <a:gd name="adj3" fmla="val 29479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g572a84145efd230d_13"/>
          <p:cNvSpPr/>
          <p:nvPr/>
        </p:nvSpPr>
        <p:spPr>
          <a:xfrm>
            <a:off x="2404969" y="12995447"/>
            <a:ext cx="5522700" cy="9507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g572a84145efd230d_13"/>
          <p:cNvSpPr/>
          <p:nvPr/>
        </p:nvSpPr>
        <p:spPr>
          <a:xfrm>
            <a:off x="2604169" y="10753582"/>
            <a:ext cx="5241300" cy="921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g572a84145efd230d_13"/>
          <p:cNvSpPr/>
          <p:nvPr/>
        </p:nvSpPr>
        <p:spPr>
          <a:xfrm rot="-5400000">
            <a:off x="1127227" y="8062551"/>
            <a:ext cx="3205800" cy="4017000"/>
          </a:xfrm>
          <a:prstGeom prst="blockArc">
            <a:avLst>
              <a:gd name="adj1" fmla="val 10180899"/>
              <a:gd name="adj2" fmla="val 21197177"/>
              <a:gd name="adj3" fmla="val 28508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g572a84145efd230d_13"/>
          <p:cNvSpPr/>
          <p:nvPr/>
        </p:nvSpPr>
        <p:spPr>
          <a:xfrm rot="5400000" flipH="1">
            <a:off x="6182709" y="6094022"/>
            <a:ext cx="3347030" cy="3308700"/>
          </a:xfrm>
          <a:prstGeom prst="blockArc">
            <a:avLst>
              <a:gd name="adj1" fmla="val 10800000"/>
              <a:gd name="adj2" fmla="val 21541939"/>
              <a:gd name="adj3" fmla="val 27644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g572a84145efd230d_13"/>
          <p:cNvSpPr/>
          <p:nvPr/>
        </p:nvSpPr>
        <p:spPr>
          <a:xfrm>
            <a:off x="2490023" y="8480495"/>
            <a:ext cx="5500006" cy="950145"/>
          </a:xfrm>
          <a:custGeom>
            <a:avLst/>
            <a:gdLst/>
            <a:ahLst/>
            <a:cxnLst/>
            <a:rect l="l" t="t" r="r" b="b"/>
            <a:pathLst>
              <a:path w="5909338" h="652772" extrusionOk="0">
                <a:moveTo>
                  <a:pt x="0" y="0"/>
                </a:moveTo>
                <a:lnTo>
                  <a:pt x="5909338" y="0"/>
                </a:lnTo>
                <a:lnTo>
                  <a:pt x="5826211" y="652772"/>
                </a:lnTo>
                <a:lnTo>
                  <a:pt x="0" y="64238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g572a84145efd230d_13"/>
          <p:cNvSpPr/>
          <p:nvPr/>
        </p:nvSpPr>
        <p:spPr>
          <a:xfrm>
            <a:off x="2440029" y="6074857"/>
            <a:ext cx="5550000" cy="9351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g572a84145efd230d_13"/>
          <p:cNvSpPr/>
          <p:nvPr/>
        </p:nvSpPr>
        <p:spPr>
          <a:xfrm rot="-5400000">
            <a:off x="807917" y="3546838"/>
            <a:ext cx="3345900" cy="3571800"/>
          </a:xfrm>
          <a:prstGeom prst="blockArc">
            <a:avLst>
              <a:gd name="adj1" fmla="val 10800000"/>
              <a:gd name="adj2" fmla="val 156513"/>
              <a:gd name="adj3" fmla="val 28217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g572a84145efd230d_13"/>
          <p:cNvSpPr/>
          <p:nvPr/>
        </p:nvSpPr>
        <p:spPr>
          <a:xfrm rot="5400000" flipH="1">
            <a:off x="5877500" y="1200668"/>
            <a:ext cx="3140400" cy="3684000"/>
          </a:xfrm>
          <a:prstGeom prst="blockArc">
            <a:avLst>
              <a:gd name="adj1" fmla="val 11091293"/>
              <a:gd name="adj2" fmla="val 569901"/>
              <a:gd name="adj3" fmla="val 27181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g572a84145efd230d_13"/>
          <p:cNvSpPr/>
          <p:nvPr/>
        </p:nvSpPr>
        <p:spPr>
          <a:xfrm>
            <a:off x="2370081" y="3657973"/>
            <a:ext cx="5571900" cy="9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g572a84145efd230d_13"/>
          <p:cNvSpPr/>
          <p:nvPr/>
        </p:nvSpPr>
        <p:spPr>
          <a:xfrm>
            <a:off x="2222209" y="1482393"/>
            <a:ext cx="5108652" cy="8463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331B0D31-4C6C-0C6F-BD61-BFB26884B3A8}"/>
              </a:ext>
            </a:extLst>
          </p:cNvPr>
          <p:cNvGrpSpPr/>
          <p:nvPr/>
        </p:nvGrpSpPr>
        <p:grpSpPr>
          <a:xfrm>
            <a:off x="8270340" y="14999297"/>
            <a:ext cx="1262237" cy="1305000"/>
            <a:chOff x="11896800" y="9209702"/>
            <a:chExt cx="1262237" cy="1305000"/>
          </a:xfrm>
        </p:grpSpPr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D2FE2D0F-AFF4-1781-5175-DDCC58420936}"/>
                </a:ext>
              </a:extLst>
            </p:cNvPr>
            <p:cNvGrpSpPr/>
            <p:nvPr/>
          </p:nvGrpSpPr>
          <p:grpSpPr>
            <a:xfrm>
              <a:off x="11896800" y="9209702"/>
              <a:ext cx="1262237" cy="1305000"/>
              <a:chOff x="3594034" y="8232113"/>
              <a:chExt cx="1262237" cy="1305000"/>
            </a:xfrm>
          </p:grpSpPr>
          <p:sp>
            <p:nvSpPr>
              <p:cNvPr id="72" name="Google Shape;117;g572a84145efd230d_13">
                <a:extLst>
                  <a:ext uri="{FF2B5EF4-FFF2-40B4-BE49-F238E27FC236}">
                    <a16:creationId xmlns:a16="http://schemas.microsoft.com/office/drawing/2014/main" id="{191273F2-F488-FD59-2E28-CC28DAE5B7E0}"/>
                  </a:ext>
                </a:extLst>
              </p:cNvPr>
              <p:cNvSpPr/>
              <p:nvPr/>
            </p:nvSpPr>
            <p:spPr>
              <a:xfrm>
                <a:off x="3594034" y="8232113"/>
                <a:ext cx="1262237" cy="1305000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155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3" name="Google Shape;118;g572a84145efd230d_13">
                <a:extLst>
                  <a:ext uri="{FF2B5EF4-FFF2-40B4-BE49-F238E27FC236}">
                    <a16:creationId xmlns:a16="http://schemas.microsoft.com/office/drawing/2014/main" id="{9540BD09-203B-C5FB-F823-1E33BAC5CE16}"/>
                  </a:ext>
                </a:extLst>
              </p:cNvPr>
              <p:cNvSpPr/>
              <p:nvPr/>
            </p:nvSpPr>
            <p:spPr>
              <a:xfrm>
                <a:off x="3803446" y="8426955"/>
                <a:ext cx="841200" cy="9033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155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19" name="Google Shape;119;g572a84145efd230d_13"/>
            <p:cNvSpPr txBox="1"/>
            <p:nvPr/>
          </p:nvSpPr>
          <p:spPr>
            <a:xfrm>
              <a:off x="12140035" y="9253124"/>
              <a:ext cx="841200" cy="1025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 b="1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 </a:t>
              </a:r>
              <a:endParaRPr dirty="0"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4800" b="1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7</a:t>
              </a:r>
              <a:endParaRPr dirty="0"/>
            </a:p>
          </p:txBody>
        </p:sp>
      </p:grpSp>
      <p:sp>
        <p:nvSpPr>
          <p:cNvPr id="120" name="Google Shape;120;g572a84145efd230d_13"/>
          <p:cNvSpPr txBox="1"/>
          <p:nvPr/>
        </p:nvSpPr>
        <p:spPr>
          <a:xfrm>
            <a:off x="5893238" y="601579"/>
            <a:ext cx="184800" cy="4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5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g572a84145efd230d_13"/>
          <p:cNvSpPr txBox="1"/>
          <p:nvPr/>
        </p:nvSpPr>
        <p:spPr>
          <a:xfrm>
            <a:off x="5710961" y="15412608"/>
            <a:ext cx="2566449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GB" b="1">
                <a:solidFill>
                  <a:schemeClr val="lt1"/>
                </a:solidFill>
                <a:latin typeface="+mj-lt"/>
                <a:ea typeface="Century Gothic"/>
                <a:cs typeface="Century Gothic"/>
              </a:rPr>
              <a:t>What is the problem here?</a:t>
            </a:r>
          </a:p>
          <a:p>
            <a:pPr algn="ctr"/>
            <a:r>
              <a:rPr lang="en-GB" sz="1000" b="1">
                <a:solidFill>
                  <a:schemeClr val="lt1"/>
                </a:solidFill>
                <a:latin typeface="+mj-lt"/>
                <a:ea typeface="Century Gothic"/>
                <a:cs typeface="Century Gothic"/>
              </a:rPr>
              <a:t>Investigate a problem and generate a range of ideas</a:t>
            </a:r>
          </a:p>
        </p:txBody>
      </p:sp>
      <p:sp>
        <p:nvSpPr>
          <p:cNvPr id="124" name="Google Shape;124;g572a84145efd230d_13"/>
          <p:cNvSpPr txBox="1"/>
          <p:nvPr/>
        </p:nvSpPr>
        <p:spPr>
          <a:xfrm>
            <a:off x="3627445" y="15431958"/>
            <a:ext cx="1565490" cy="95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GB" b="1">
                <a:solidFill>
                  <a:schemeClr val="lt1"/>
                </a:solidFill>
                <a:latin typeface="+mj-lt"/>
                <a:ea typeface="Century Gothic"/>
                <a:cs typeface="Century Gothic"/>
              </a:rPr>
              <a:t>Why do I need a design brief?</a:t>
            </a:r>
          </a:p>
          <a:p>
            <a:pPr algn="ctr"/>
            <a:endParaRPr lang="en-GB" b="1">
              <a:solidFill>
                <a:schemeClr val="lt1"/>
              </a:solidFill>
              <a:latin typeface="+mj-lt"/>
              <a:ea typeface="Century Gothic"/>
              <a:cs typeface="Century Gothic"/>
            </a:endParaRPr>
          </a:p>
          <a:p>
            <a:pPr algn="ctr"/>
            <a:endParaRPr lang="en-GB" b="1">
              <a:solidFill>
                <a:schemeClr val="lt1"/>
              </a:solidFill>
              <a:latin typeface="+mj-lt"/>
              <a:ea typeface="Century Gothic"/>
              <a:cs typeface="Century Gothic"/>
            </a:endParaRPr>
          </a:p>
        </p:txBody>
      </p:sp>
      <p:sp>
        <p:nvSpPr>
          <p:cNvPr id="125" name="Google Shape;125;g572a84145efd230d_13"/>
          <p:cNvSpPr txBox="1"/>
          <p:nvPr/>
        </p:nvSpPr>
        <p:spPr>
          <a:xfrm rot="1748259">
            <a:off x="1383272" y="14994575"/>
            <a:ext cx="1743532" cy="95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GB" b="1">
                <a:solidFill>
                  <a:schemeClr val="lt1"/>
                </a:solidFill>
                <a:latin typeface="+mj-lt"/>
                <a:ea typeface="Century Gothic"/>
                <a:cs typeface="Century Gothic"/>
              </a:rPr>
              <a:t>What are the properties of different materials?</a:t>
            </a:r>
          </a:p>
        </p:txBody>
      </p:sp>
      <p:sp>
        <p:nvSpPr>
          <p:cNvPr id="126" name="Google Shape;126;g572a84145efd230d_13"/>
          <p:cNvSpPr/>
          <p:nvPr/>
        </p:nvSpPr>
        <p:spPr>
          <a:xfrm rot="19167651">
            <a:off x="1173730" y="13409216"/>
            <a:ext cx="1847315" cy="705591"/>
          </a:xfrm>
          <a:custGeom>
            <a:avLst/>
            <a:gdLst/>
            <a:ahLst/>
            <a:cxnLst/>
            <a:rect l="l" t="t" r="r" b="b"/>
            <a:pathLst>
              <a:path w="1909934" h="779515" extrusionOk="0">
                <a:moveTo>
                  <a:pt x="0" y="256275"/>
                </a:moveTo>
                <a:cubicBezTo>
                  <a:pt x="335475" y="250995"/>
                  <a:pt x="598227" y="5280"/>
                  <a:pt x="933702" y="0"/>
                </a:cubicBezTo>
                <a:lnTo>
                  <a:pt x="1909934" y="256275"/>
                </a:lnTo>
                <a:lnTo>
                  <a:pt x="1909934" y="779495"/>
                </a:lnTo>
                <a:cubicBezTo>
                  <a:pt x="1620204" y="782238"/>
                  <a:pt x="1254197" y="507769"/>
                  <a:pt x="964467" y="510512"/>
                </a:cubicBezTo>
                <a:lnTo>
                  <a:pt x="0" y="779495"/>
                </a:lnTo>
                <a:lnTo>
                  <a:pt x="0" y="256275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en-GB" sz="1200" b="1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What are the benefits of using CAD and CAM?</a:t>
            </a:r>
            <a:endParaRPr lang="en-GB" sz="1200" b="1">
              <a:solidFill>
                <a:schemeClr val="lt1"/>
              </a:solidFill>
              <a:latin typeface="+mj-lt"/>
              <a:ea typeface="Century Gothic"/>
              <a:cs typeface="Century Gothic"/>
            </a:endParaRPr>
          </a:p>
        </p:txBody>
      </p:sp>
      <p:sp>
        <p:nvSpPr>
          <p:cNvPr id="127" name="Google Shape;127;g572a84145efd230d_13"/>
          <p:cNvSpPr txBox="1"/>
          <p:nvPr/>
        </p:nvSpPr>
        <p:spPr>
          <a:xfrm>
            <a:off x="3133589" y="13038958"/>
            <a:ext cx="2180915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GB" sz="1200" b="1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What are the environmental considerations for designer?</a:t>
            </a:r>
            <a:endParaRPr sz="1200" b="1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9" name="Google Shape;129;g572a84145efd230d_13"/>
          <p:cNvSpPr txBox="1"/>
          <p:nvPr/>
        </p:nvSpPr>
        <p:spPr>
          <a:xfrm>
            <a:off x="5745473" y="10878662"/>
            <a:ext cx="1902064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GB" b="1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What are the origins and sources of Textiles?</a:t>
            </a:r>
            <a:endParaRPr b="1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0" name="Google Shape;130;g572a84145efd230d_13"/>
          <p:cNvSpPr txBox="1"/>
          <p:nvPr/>
        </p:nvSpPr>
        <p:spPr>
          <a:xfrm>
            <a:off x="3359808" y="10833099"/>
            <a:ext cx="2183400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GB" b="1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How can investigating the work of others improve my designs?</a:t>
            </a:r>
            <a:endParaRPr b="1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1" name="Google Shape;131;g572a84145efd230d_13"/>
          <p:cNvSpPr txBox="1"/>
          <p:nvPr/>
        </p:nvSpPr>
        <p:spPr>
          <a:xfrm rot="823838">
            <a:off x="1328575" y="10720527"/>
            <a:ext cx="1638844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How can I turn an idea into a </a:t>
            </a:r>
            <a:r>
              <a:rPr lang="en-GB" b="1" dirty="0" err="1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busness</a:t>
            </a: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?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3" name="Google Shape;133;g572a84145efd230d_13"/>
          <p:cNvSpPr txBox="1"/>
          <p:nvPr/>
        </p:nvSpPr>
        <p:spPr>
          <a:xfrm>
            <a:off x="5512460" y="8644139"/>
            <a:ext cx="1739276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GB" b="1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What is a Design Movement?</a:t>
            </a:r>
            <a:endParaRPr b="1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6" name="Google Shape;136;g572a84145efd230d_13"/>
          <p:cNvSpPr txBox="1"/>
          <p:nvPr/>
        </p:nvSpPr>
        <p:spPr>
          <a:xfrm>
            <a:off x="7254463" y="16263375"/>
            <a:ext cx="15285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</a:rPr>
              <a:t>How do we work safely in the workshop?</a:t>
            </a:r>
          </a:p>
        </p:txBody>
      </p:sp>
      <p:cxnSp>
        <p:nvCxnSpPr>
          <p:cNvPr id="143" name="Google Shape;143;g572a84145efd230d_13"/>
          <p:cNvCxnSpPr/>
          <p:nvPr/>
        </p:nvCxnSpPr>
        <p:spPr>
          <a:xfrm rot="10800000">
            <a:off x="8248680" y="15897831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4" name="Google Shape;144;g572a84145efd230d_13"/>
          <p:cNvCxnSpPr/>
          <p:nvPr/>
        </p:nvCxnSpPr>
        <p:spPr>
          <a:xfrm rot="10800000">
            <a:off x="6242597" y="15941493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48" name="Google Shape;148;g572a84145efd230d_13"/>
          <p:cNvSpPr txBox="1"/>
          <p:nvPr/>
        </p:nvSpPr>
        <p:spPr>
          <a:xfrm>
            <a:off x="3696917" y="16329136"/>
            <a:ext cx="1579415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Generating ideas</a:t>
            </a:r>
            <a:endParaRPr sz="1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49" name="Google Shape;149;g572a84145efd230d_13"/>
          <p:cNvCxnSpPr/>
          <p:nvPr/>
        </p:nvCxnSpPr>
        <p:spPr>
          <a:xfrm rot="10800000">
            <a:off x="4391169" y="15895000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51" name="Google Shape;151;g572a84145efd230d_13"/>
          <p:cNvSpPr txBox="1"/>
          <p:nvPr/>
        </p:nvSpPr>
        <p:spPr>
          <a:xfrm>
            <a:off x="1259748" y="16164934"/>
            <a:ext cx="1474869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Making the right choice of materials</a:t>
            </a:r>
            <a:endParaRPr sz="1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2" name="Google Shape;152;g572a84145efd230d_13"/>
          <p:cNvSpPr txBox="1"/>
          <p:nvPr/>
        </p:nvSpPr>
        <p:spPr>
          <a:xfrm>
            <a:off x="95465" y="15194546"/>
            <a:ext cx="1165854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Measuring and cutting</a:t>
            </a:r>
            <a:endParaRPr sz="1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53" name="Google Shape;153;g572a84145efd230d_13"/>
          <p:cNvCxnSpPr>
            <a:cxnSpLocks/>
          </p:cNvCxnSpPr>
          <p:nvPr/>
        </p:nvCxnSpPr>
        <p:spPr>
          <a:xfrm flipV="1">
            <a:off x="2644582" y="16060143"/>
            <a:ext cx="132793" cy="319063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55" name="Google Shape;155;g572a84145efd230d_13"/>
          <p:cNvCxnSpPr>
            <a:cxnSpLocks/>
          </p:cNvCxnSpPr>
          <p:nvPr/>
        </p:nvCxnSpPr>
        <p:spPr>
          <a:xfrm flipH="1" flipV="1">
            <a:off x="2273042" y="14192703"/>
            <a:ext cx="337915" cy="228488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56" name="Google Shape;156;g572a84145efd230d_13"/>
          <p:cNvCxnSpPr>
            <a:cxnSpLocks/>
          </p:cNvCxnSpPr>
          <p:nvPr/>
        </p:nvCxnSpPr>
        <p:spPr>
          <a:xfrm flipH="1">
            <a:off x="1210711" y="15204711"/>
            <a:ext cx="464231" cy="259206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57" name="Google Shape;157;g572a84145efd230d_13"/>
          <p:cNvSpPr txBox="1"/>
          <p:nvPr/>
        </p:nvSpPr>
        <p:spPr>
          <a:xfrm>
            <a:off x="103784" y="13439908"/>
            <a:ext cx="1214278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modifications need to be made?</a:t>
            </a:r>
            <a:endParaRPr sz="1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58" name="Google Shape;158;g572a84145efd230d_13"/>
          <p:cNvCxnSpPr>
            <a:cxnSpLocks/>
          </p:cNvCxnSpPr>
          <p:nvPr/>
        </p:nvCxnSpPr>
        <p:spPr>
          <a:xfrm flipH="1" flipV="1">
            <a:off x="932667" y="14342495"/>
            <a:ext cx="290107" cy="78696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59" name="Google Shape;159;g572a84145efd230d_13"/>
          <p:cNvSpPr txBox="1"/>
          <p:nvPr/>
        </p:nvSpPr>
        <p:spPr>
          <a:xfrm>
            <a:off x="821099" y="12528341"/>
            <a:ext cx="18828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can production be more sustainable?</a:t>
            </a:r>
            <a:endParaRPr sz="1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60" name="Google Shape;160;g572a84145efd230d_13"/>
          <p:cNvCxnSpPr>
            <a:cxnSpLocks/>
          </p:cNvCxnSpPr>
          <p:nvPr/>
        </p:nvCxnSpPr>
        <p:spPr>
          <a:xfrm flipH="1" flipV="1">
            <a:off x="1944497" y="12939723"/>
            <a:ext cx="230247" cy="363704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66" name="Google Shape;166;g572a84145efd230d_13"/>
          <p:cNvCxnSpPr/>
          <p:nvPr/>
        </p:nvCxnSpPr>
        <p:spPr>
          <a:xfrm rot="10800000">
            <a:off x="3707984" y="12728232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69" name="Google Shape;169;g572a84145efd230d_13"/>
          <p:cNvCxnSpPr>
            <a:cxnSpLocks/>
          </p:cNvCxnSpPr>
          <p:nvPr/>
        </p:nvCxnSpPr>
        <p:spPr>
          <a:xfrm flipV="1">
            <a:off x="7050606" y="13596012"/>
            <a:ext cx="0" cy="545885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78" name="Google Shape;178;g572a84145efd230d_13"/>
          <p:cNvSpPr txBox="1"/>
          <p:nvPr/>
        </p:nvSpPr>
        <p:spPr>
          <a:xfrm>
            <a:off x="5374610" y="11858310"/>
            <a:ext cx="19065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are fibres, yarns and fabrics?</a:t>
            </a:r>
            <a:endParaRPr sz="1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81" name="Google Shape;181;g572a84145efd230d_13"/>
          <p:cNvCxnSpPr/>
          <p:nvPr/>
        </p:nvCxnSpPr>
        <p:spPr>
          <a:xfrm rot="10800000">
            <a:off x="6334541" y="11469692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82" name="Google Shape;182;g572a84145efd230d_13"/>
          <p:cNvSpPr txBox="1"/>
          <p:nvPr/>
        </p:nvSpPr>
        <p:spPr>
          <a:xfrm>
            <a:off x="3197108" y="11723737"/>
            <a:ext cx="1938883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are natural fibres and man-made fibres?</a:t>
            </a:r>
            <a:endParaRPr sz="1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83" name="Google Shape;183;g572a84145efd230d_13"/>
          <p:cNvCxnSpPr/>
          <p:nvPr/>
        </p:nvCxnSpPr>
        <p:spPr>
          <a:xfrm rot="10800000">
            <a:off x="4248687" y="11353581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84" name="Google Shape;184;g572a84145efd230d_13"/>
          <p:cNvCxnSpPr/>
          <p:nvPr/>
        </p:nvCxnSpPr>
        <p:spPr>
          <a:xfrm rot="10800000">
            <a:off x="4043303" y="10488922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85" name="Google Shape;185;g572a84145efd230d_13"/>
          <p:cNvSpPr txBox="1"/>
          <p:nvPr/>
        </p:nvSpPr>
        <p:spPr>
          <a:xfrm>
            <a:off x="3158516" y="10075053"/>
            <a:ext cx="178038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to avoid predicable design?</a:t>
            </a:r>
            <a:endParaRPr sz="1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7" name="Google Shape;187;g572a84145efd230d_13"/>
          <p:cNvSpPr txBox="1"/>
          <p:nvPr/>
        </p:nvSpPr>
        <p:spPr>
          <a:xfrm>
            <a:off x="506207" y="11724398"/>
            <a:ext cx="200797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can modification improve the properties of materials?</a:t>
            </a:r>
            <a:endParaRPr sz="1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8" name="Google Shape;188;g572a84145efd230d_13"/>
          <p:cNvSpPr txBox="1"/>
          <p:nvPr/>
        </p:nvSpPr>
        <p:spPr>
          <a:xfrm>
            <a:off x="-26515" y="11048552"/>
            <a:ext cx="13869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Can I create a business in Cornwall?</a:t>
            </a:r>
            <a:endParaRPr lang="en-GB" sz="1200" b="1">
              <a:solidFill>
                <a:schemeClr val="dk1"/>
              </a:solidFill>
              <a:latin typeface="Century Gothic"/>
              <a:ea typeface="Century Gothic"/>
              <a:cs typeface="Century Gothic"/>
            </a:endParaRPr>
          </a:p>
        </p:txBody>
      </p:sp>
      <p:cxnSp>
        <p:nvCxnSpPr>
          <p:cNvPr id="189" name="Google Shape;189;g572a84145efd230d_13"/>
          <p:cNvCxnSpPr/>
          <p:nvPr/>
        </p:nvCxnSpPr>
        <p:spPr>
          <a:xfrm rot="10800000">
            <a:off x="2440029" y="11495367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90" name="Google Shape;190;g572a84145efd230d_13"/>
          <p:cNvCxnSpPr>
            <a:cxnSpLocks/>
          </p:cNvCxnSpPr>
          <p:nvPr/>
        </p:nvCxnSpPr>
        <p:spPr>
          <a:xfrm flipV="1">
            <a:off x="883375" y="10714072"/>
            <a:ext cx="434687" cy="313118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94" name="Google Shape;194;g572a84145efd230d_13"/>
          <p:cNvSpPr txBox="1"/>
          <p:nvPr/>
        </p:nvSpPr>
        <p:spPr>
          <a:xfrm>
            <a:off x="-81167" y="8631926"/>
            <a:ext cx="14217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Could I be an entrepreneur?</a:t>
            </a:r>
            <a:endParaRPr sz="1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96" name="Google Shape;196;g572a84145efd230d_13"/>
          <p:cNvCxnSpPr>
            <a:cxnSpLocks/>
          </p:cNvCxnSpPr>
          <p:nvPr/>
        </p:nvCxnSpPr>
        <p:spPr>
          <a:xfrm>
            <a:off x="1205296" y="8804879"/>
            <a:ext cx="459259" cy="336516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98" name="Google Shape;198;g572a84145efd230d_13"/>
          <p:cNvSpPr txBox="1"/>
          <p:nvPr/>
        </p:nvSpPr>
        <p:spPr>
          <a:xfrm>
            <a:off x="4026019" y="9537189"/>
            <a:ext cx="1906500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drives design?</a:t>
            </a:r>
            <a:endParaRPr sz="1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99" name="Google Shape;199;g572a84145efd230d_13"/>
          <p:cNvCxnSpPr/>
          <p:nvPr/>
        </p:nvCxnSpPr>
        <p:spPr>
          <a:xfrm rot="10800000">
            <a:off x="7026637" y="9145288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00" name="Google Shape;200;g572a84145efd230d_13"/>
          <p:cNvCxnSpPr/>
          <p:nvPr/>
        </p:nvCxnSpPr>
        <p:spPr>
          <a:xfrm rot="10800000">
            <a:off x="4902701" y="9141395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01" name="Google Shape;201;g572a84145efd230d_13"/>
          <p:cNvCxnSpPr/>
          <p:nvPr/>
        </p:nvCxnSpPr>
        <p:spPr>
          <a:xfrm rot="10800000">
            <a:off x="5171328" y="8207092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02" name="Google Shape;202;g572a84145efd230d_13"/>
          <p:cNvSpPr txBox="1"/>
          <p:nvPr/>
        </p:nvSpPr>
        <p:spPr>
          <a:xfrm>
            <a:off x="6044089" y="9496660"/>
            <a:ext cx="1630041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Which social and environmental factors may influence designing and making?</a:t>
            </a:r>
            <a:endParaRPr sz="1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03" name="Google Shape;203;g572a84145efd230d_13"/>
          <p:cNvCxnSpPr>
            <a:cxnSpLocks/>
            <a:endCxn id="3" idx="0"/>
          </p:cNvCxnSpPr>
          <p:nvPr/>
        </p:nvCxnSpPr>
        <p:spPr>
          <a:xfrm>
            <a:off x="8495441" y="8767700"/>
            <a:ext cx="452194" cy="542501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09" name="Google Shape;209;g572a84145efd230d_13"/>
          <p:cNvSpPr txBox="1"/>
          <p:nvPr/>
        </p:nvSpPr>
        <p:spPr>
          <a:xfrm>
            <a:off x="6696816" y="7105312"/>
            <a:ext cx="1532246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thermoset plastic?</a:t>
            </a:r>
            <a:endParaRPr sz="1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10" name="Google Shape;210;g572a84145efd230d_13"/>
          <p:cNvCxnSpPr>
            <a:cxnSpLocks/>
          </p:cNvCxnSpPr>
          <p:nvPr/>
        </p:nvCxnSpPr>
        <p:spPr>
          <a:xfrm flipV="1">
            <a:off x="8085598" y="5928528"/>
            <a:ext cx="270787" cy="426151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12" name="Google Shape;212;g572a84145efd230d_13"/>
          <p:cNvSpPr txBox="1"/>
          <p:nvPr/>
        </p:nvSpPr>
        <p:spPr>
          <a:xfrm>
            <a:off x="2711189" y="3870105"/>
            <a:ext cx="2688901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GB" b="1">
                <a:solidFill>
                  <a:schemeClr val="lt1"/>
                </a:solidFill>
                <a:latin typeface="+mj-lt"/>
                <a:ea typeface="Century Gothic"/>
                <a:cs typeface="Century Gothic"/>
              </a:rPr>
              <a:t>What is biomimicry and how has it influenced design?</a:t>
            </a:r>
          </a:p>
        </p:txBody>
      </p:sp>
      <p:sp>
        <p:nvSpPr>
          <p:cNvPr id="213" name="Google Shape;213;g572a84145efd230d_13"/>
          <p:cNvSpPr txBox="1"/>
          <p:nvPr/>
        </p:nvSpPr>
        <p:spPr>
          <a:xfrm rot="18282548">
            <a:off x="538280" y="4225749"/>
            <a:ext cx="1880244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GB" b="1">
                <a:solidFill>
                  <a:schemeClr val="lt1"/>
                </a:solidFill>
                <a:latin typeface="+mj-lt"/>
                <a:ea typeface="Century Gothic"/>
                <a:cs typeface="Century Gothic"/>
              </a:rPr>
              <a:t>How has design been influenced by the Natural World?</a:t>
            </a:r>
          </a:p>
        </p:txBody>
      </p:sp>
      <p:sp>
        <p:nvSpPr>
          <p:cNvPr id="214" name="Google Shape;214;g572a84145efd230d_13"/>
          <p:cNvSpPr txBox="1"/>
          <p:nvPr/>
        </p:nvSpPr>
        <p:spPr>
          <a:xfrm>
            <a:off x="5543418" y="3975885"/>
            <a:ext cx="19098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Have I realised my intention?</a:t>
            </a:r>
            <a:endParaRPr b="1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6" name="Google Shape;216;g572a84145efd230d_13"/>
          <p:cNvSpPr txBox="1"/>
          <p:nvPr/>
        </p:nvSpPr>
        <p:spPr>
          <a:xfrm rot="2160625">
            <a:off x="7425122" y="2185714"/>
            <a:ext cx="2149463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chemeClr val="lt1"/>
                </a:solidFill>
                <a:latin typeface="Aptos Black" panose="020B0004020202020204" pitchFamily="34" charset="0"/>
                <a:ea typeface="Century Gothic"/>
                <a:cs typeface="Century Gothic"/>
                <a:sym typeface="Century Gothic"/>
              </a:rPr>
              <a:t>AQA externally set Question</a:t>
            </a:r>
            <a:endParaRPr b="1">
              <a:solidFill>
                <a:schemeClr val="lt1"/>
              </a:solidFill>
              <a:latin typeface="Aptos Black" panose="020B0004020202020204" pitchFamily="34" charset="0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7" name="Google Shape;217;g572a84145efd230d_13"/>
          <p:cNvSpPr txBox="1"/>
          <p:nvPr/>
        </p:nvSpPr>
        <p:spPr>
          <a:xfrm>
            <a:off x="5653072" y="1559738"/>
            <a:ext cx="1581141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lt1"/>
                </a:solidFill>
                <a:latin typeface="Aptos Black" panose="020B0004020202020204" pitchFamily="34" charset="0"/>
                <a:ea typeface="Century Gothic"/>
                <a:cs typeface="Century Gothic"/>
                <a:sym typeface="Century Gothic"/>
              </a:rPr>
              <a:t>Develop your own ideas on your chosen theme</a:t>
            </a:r>
            <a:endParaRPr sz="1200" b="1">
              <a:solidFill>
                <a:schemeClr val="lt1"/>
              </a:solidFill>
              <a:latin typeface="Aptos Black" panose="020B0004020202020204" pitchFamily="34" charset="0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8" name="Google Shape;218;g572a84145efd230d_13"/>
          <p:cNvSpPr txBox="1"/>
          <p:nvPr/>
        </p:nvSpPr>
        <p:spPr>
          <a:xfrm>
            <a:off x="4667625" y="1650278"/>
            <a:ext cx="892416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lt1"/>
                </a:solidFill>
                <a:latin typeface="Aptos Black" panose="020B0004020202020204" pitchFamily="34" charset="0"/>
                <a:ea typeface="Century Gothic"/>
                <a:cs typeface="Century Gothic"/>
                <a:sym typeface="Century Gothic"/>
              </a:rPr>
              <a:t>Refine my work </a:t>
            </a:r>
            <a:endParaRPr sz="1200" b="1">
              <a:solidFill>
                <a:schemeClr val="lt1"/>
              </a:solidFill>
              <a:latin typeface="Aptos Black" panose="020B0004020202020204" pitchFamily="34" charset="0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0" name="Google Shape;220;g572a84145efd230d_13"/>
          <p:cNvSpPr txBox="1"/>
          <p:nvPr/>
        </p:nvSpPr>
        <p:spPr>
          <a:xfrm>
            <a:off x="39810" y="6299875"/>
            <a:ext cx="1236856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Creating a mood board</a:t>
            </a:r>
            <a:endParaRPr sz="1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1" name="Google Shape;221;g572a84145efd230d_13"/>
          <p:cNvSpPr txBox="1"/>
          <p:nvPr/>
        </p:nvSpPr>
        <p:spPr>
          <a:xfrm>
            <a:off x="1523902" y="7188565"/>
            <a:ext cx="23334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field of study should I choose?</a:t>
            </a:r>
            <a:endParaRPr sz="1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23" name="Google Shape;223;g572a84145efd230d_13"/>
          <p:cNvCxnSpPr/>
          <p:nvPr/>
        </p:nvCxnSpPr>
        <p:spPr>
          <a:xfrm rot="10800000">
            <a:off x="7718212" y="2111035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27" name="Google Shape;227;g572a84145efd230d_13"/>
          <p:cNvSpPr txBox="1"/>
          <p:nvPr/>
        </p:nvSpPr>
        <p:spPr>
          <a:xfrm>
            <a:off x="3157095" y="2463196"/>
            <a:ext cx="17265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Try different techniques to create a variety of finishes</a:t>
            </a:r>
            <a:endParaRPr sz="1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29" name="Google Shape;229;g572a84145efd230d_13"/>
          <p:cNvCxnSpPr/>
          <p:nvPr/>
        </p:nvCxnSpPr>
        <p:spPr>
          <a:xfrm rot="10800000">
            <a:off x="4020346" y="2049406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30" name="Google Shape;230;g572a84145efd230d_13"/>
          <p:cNvSpPr txBox="1"/>
          <p:nvPr/>
        </p:nvSpPr>
        <p:spPr>
          <a:xfrm>
            <a:off x="1832398" y="5255309"/>
            <a:ext cx="23334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does creating a pastiche help me understand an artist's work?</a:t>
            </a:r>
            <a:endParaRPr sz="1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1" name="Google Shape;231;g572a84145efd230d_13"/>
          <p:cNvSpPr txBox="1"/>
          <p:nvPr/>
        </p:nvSpPr>
        <p:spPr>
          <a:xfrm>
            <a:off x="2155354" y="4689376"/>
            <a:ext cx="301096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Have I used the visual language of: Form, line, colour, shape, texture?</a:t>
            </a:r>
            <a:endParaRPr sz="1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37" name="Google Shape;237;g572a84145efd230d_13"/>
          <p:cNvCxnSpPr>
            <a:cxnSpLocks/>
          </p:cNvCxnSpPr>
          <p:nvPr/>
        </p:nvCxnSpPr>
        <p:spPr>
          <a:xfrm>
            <a:off x="1366565" y="5481295"/>
            <a:ext cx="541408" cy="4078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38" name="Google Shape;238;g572a84145efd230d_13"/>
          <p:cNvSpPr txBox="1"/>
          <p:nvPr/>
        </p:nvSpPr>
        <p:spPr>
          <a:xfrm>
            <a:off x="6687778" y="3001090"/>
            <a:ext cx="1839777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Which theme will you choose?</a:t>
            </a:r>
            <a:endParaRPr sz="1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39" name="Google Shape;239;g572a84145efd230d_13"/>
          <p:cNvCxnSpPr>
            <a:cxnSpLocks/>
          </p:cNvCxnSpPr>
          <p:nvPr/>
        </p:nvCxnSpPr>
        <p:spPr>
          <a:xfrm flipV="1">
            <a:off x="694967" y="6023861"/>
            <a:ext cx="510329" cy="319019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40" name="Google Shape;240;g572a84145efd230d_13"/>
          <p:cNvSpPr txBox="1"/>
          <p:nvPr/>
        </p:nvSpPr>
        <p:spPr>
          <a:xfrm>
            <a:off x="3666453" y="3129094"/>
            <a:ext cx="1839777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Have I considered the aesthetic?</a:t>
            </a:r>
            <a:endParaRPr sz="1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2" name="Google Shape;242;g572a84145efd230d_13"/>
          <p:cNvSpPr txBox="1"/>
          <p:nvPr/>
        </p:nvSpPr>
        <p:spPr>
          <a:xfrm>
            <a:off x="1074173" y="3102266"/>
            <a:ext cx="2103688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Creating a portfolio of work</a:t>
            </a:r>
            <a:endParaRPr sz="1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43" name="Google Shape;243;g572a84145efd230d_13"/>
          <p:cNvCxnSpPr/>
          <p:nvPr/>
        </p:nvCxnSpPr>
        <p:spPr>
          <a:xfrm rot="10800000">
            <a:off x="4572560" y="3536592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45" name="Google Shape;245;g572a84145efd230d_13"/>
          <p:cNvSpPr txBox="1"/>
          <p:nvPr/>
        </p:nvSpPr>
        <p:spPr>
          <a:xfrm>
            <a:off x="5270366" y="4783411"/>
            <a:ext cx="2567131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Do I have evidence of all the assessment objectives?</a:t>
            </a:r>
            <a:endParaRPr sz="1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0" name="Google Shape;260;g572a84145efd230d_13"/>
          <p:cNvSpPr txBox="1"/>
          <p:nvPr/>
        </p:nvSpPr>
        <p:spPr>
          <a:xfrm>
            <a:off x="5080406" y="7264859"/>
            <a:ext cx="1549942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vacuum forming?</a:t>
            </a:r>
            <a:endParaRPr sz="1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2" name="Google Shape;262;g572a84145efd230d_13"/>
          <p:cNvSpPr txBox="1"/>
          <p:nvPr/>
        </p:nvSpPr>
        <p:spPr>
          <a:xfrm rot="18667205">
            <a:off x="7835529" y="8070239"/>
            <a:ext cx="1639662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GB" b="1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How can I generate more ideas?</a:t>
            </a:r>
            <a:endParaRPr b="1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3" name="Google Shape;263;g572a84145efd230d_13"/>
          <p:cNvSpPr txBox="1"/>
          <p:nvPr/>
        </p:nvSpPr>
        <p:spPr>
          <a:xfrm>
            <a:off x="5924013" y="5498525"/>
            <a:ext cx="176228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Graphic design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What’s a logo?</a:t>
            </a:r>
            <a:endParaRPr sz="1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64" name="Google Shape;264;g572a84145efd230d_13"/>
          <p:cNvCxnSpPr>
            <a:cxnSpLocks/>
          </p:cNvCxnSpPr>
          <p:nvPr/>
        </p:nvCxnSpPr>
        <p:spPr>
          <a:xfrm flipH="1">
            <a:off x="8137026" y="7026798"/>
            <a:ext cx="484434" cy="294245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66" name="Google Shape;266;g572a84145efd230d_13"/>
          <p:cNvSpPr txBox="1"/>
          <p:nvPr/>
        </p:nvSpPr>
        <p:spPr>
          <a:xfrm>
            <a:off x="2061173" y="8679169"/>
            <a:ext cx="17724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GB" b="1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What is critical evaluation?</a:t>
            </a:r>
            <a:endParaRPr b="1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67" name="Google Shape;267;g572a84145efd230d_13"/>
          <p:cNvCxnSpPr/>
          <p:nvPr/>
        </p:nvCxnSpPr>
        <p:spPr>
          <a:xfrm rot="10800000">
            <a:off x="2761292" y="8204033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68" name="Google Shape;268;g572a84145efd230d_13"/>
          <p:cNvCxnSpPr>
            <a:cxnSpLocks/>
          </p:cNvCxnSpPr>
          <p:nvPr/>
        </p:nvCxnSpPr>
        <p:spPr>
          <a:xfrm flipH="1" flipV="1">
            <a:off x="2219637" y="9163251"/>
            <a:ext cx="163925" cy="442758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70" name="Google Shape;270;g572a84145efd230d_13"/>
          <p:cNvSpPr txBox="1"/>
          <p:nvPr/>
        </p:nvSpPr>
        <p:spPr>
          <a:xfrm>
            <a:off x="1740203" y="7765362"/>
            <a:ext cx="1972874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Does your product meet your design brief?</a:t>
            </a:r>
            <a:endParaRPr sz="1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1" name="Google Shape;271;g572a84145efd230d_13"/>
          <p:cNvSpPr txBox="1"/>
          <p:nvPr/>
        </p:nvSpPr>
        <p:spPr>
          <a:xfrm>
            <a:off x="1958952" y="9659216"/>
            <a:ext cx="1363889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processes operate around our coastlines?</a:t>
            </a:r>
            <a:endParaRPr sz="1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73" name="Google Shape;273;g572a84145efd230d_13"/>
          <p:cNvCxnSpPr/>
          <p:nvPr/>
        </p:nvCxnSpPr>
        <p:spPr>
          <a:xfrm rot="10800000">
            <a:off x="2136429" y="3521624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74" name="Google Shape;274;g572a84145efd230d_13"/>
          <p:cNvSpPr txBox="1"/>
          <p:nvPr/>
        </p:nvSpPr>
        <p:spPr>
          <a:xfrm>
            <a:off x="6342162" y="2428372"/>
            <a:ext cx="1948882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Research artist/designers/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craftspeople ?</a:t>
            </a:r>
            <a:endParaRPr sz="1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75" name="Google Shape;275;g572a84145efd230d_13"/>
          <p:cNvCxnSpPr/>
          <p:nvPr/>
        </p:nvCxnSpPr>
        <p:spPr>
          <a:xfrm rot="10800000">
            <a:off x="1796781" y="4619039"/>
            <a:ext cx="387000" cy="2085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" name="Google Shape;262;g572a84145efd230d_13">
            <a:extLst>
              <a:ext uri="{FF2B5EF4-FFF2-40B4-BE49-F238E27FC236}">
                <a16:creationId xmlns:a16="http://schemas.microsoft.com/office/drawing/2014/main" id="{ECA37C89-FEE6-D07D-85BA-BE27F0AA1AF4}"/>
              </a:ext>
            </a:extLst>
          </p:cNvPr>
          <p:cNvSpPr txBox="1"/>
          <p:nvPr/>
        </p:nvSpPr>
        <p:spPr>
          <a:xfrm>
            <a:off x="6097211" y="6308623"/>
            <a:ext cx="2012769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GB" b="1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Why is presentation important to a client?</a:t>
            </a:r>
            <a:endParaRPr b="1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" name="Google Shape;263;g572a84145efd230d_13">
            <a:extLst>
              <a:ext uri="{FF2B5EF4-FFF2-40B4-BE49-F238E27FC236}">
                <a16:creationId xmlns:a16="http://schemas.microsoft.com/office/drawing/2014/main" id="{4739F52B-A90E-730D-0568-18B28CEDA3F8}"/>
              </a:ext>
            </a:extLst>
          </p:cNvPr>
          <p:cNvSpPr txBox="1"/>
          <p:nvPr/>
        </p:nvSpPr>
        <p:spPr>
          <a:xfrm>
            <a:off x="8132614" y="9310201"/>
            <a:ext cx="1630041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can materials be joined creatively?</a:t>
            </a:r>
            <a:endParaRPr sz="1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" name="Google Shape;262;g572a84145efd230d_13">
            <a:extLst>
              <a:ext uri="{FF2B5EF4-FFF2-40B4-BE49-F238E27FC236}">
                <a16:creationId xmlns:a16="http://schemas.microsoft.com/office/drawing/2014/main" id="{DD43562D-68AF-FD4B-514F-5C343A21861B}"/>
              </a:ext>
            </a:extLst>
          </p:cNvPr>
          <p:cNvSpPr txBox="1"/>
          <p:nvPr/>
        </p:nvSpPr>
        <p:spPr>
          <a:xfrm>
            <a:off x="4603807" y="6192722"/>
            <a:ext cx="1353183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GB" b="1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What is point of sale display?</a:t>
            </a:r>
            <a:endParaRPr b="1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7" name="Google Shape;210;g572a84145efd230d_13">
            <a:extLst>
              <a:ext uri="{FF2B5EF4-FFF2-40B4-BE49-F238E27FC236}">
                <a16:creationId xmlns:a16="http://schemas.microsoft.com/office/drawing/2014/main" id="{7B41080F-B12B-E7B3-521C-7289775DF85B}"/>
              </a:ext>
            </a:extLst>
          </p:cNvPr>
          <p:cNvCxnSpPr>
            <a:cxnSpLocks/>
          </p:cNvCxnSpPr>
          <p:nvPr/>
        </p:nvCxnSpPr>
        <p:spPr>
          <a:xfrm flipH="1" flipV="1">
            <a:off x="6911887" y="5885751"/>
            <a:ext cx="1883" cy="468928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3" name="Google Shape;244;g572a84145efd230d_13">
            <a:extLst>
              <a:ext uri="{FF2B5EF4-FFF2-40B4-BE49-F238E27FC236}">
                <a16:creationId xmlns:a16="http://schemas.microsoft.com/office/drawing/2014/main" id="{3B9A544F-8E72-D787-692E-674D17CF8323}"/>
              </a:ext>
            </a:extLst>
          </p:cNvPr>
          <p:cNvCxnSpPr/>
          <p:nvPr/>
        </p:nvCxnSpPr>
        <p:spPr>
          <a:xfrm rot="10800000">
            <a:off x="6450842" y="4393285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8" name="Google Shape;225;g572a84145efd230d_13">
            <a:extLst>
              <a:ext uri="{FF2B5EF4-FFF2-40B4-BE49-F238E27FC236}">
                <a16:creationId xmlns:a16="http://schemas.microsoft.com/office/drawing/2014/main" id="{02CF753E-79AA-B20B-F9FE-2E5FA096AD00}"/>
              </a:ext>
            </a:extLst>
          </p:cNvPr>
          <p:cNvCxnSpPr>
            <a:cxnSpLocks/>
          </p:cNvCxnSpPr>
          <p:nvPr/>
        </p:nvCxnSpPr>
        <p:spPr>
          <a:xfrm flipH="1" flipV="1">
            <a:off x="8085598" y="3290777"/>
            <a:ext cx="381374" cy="104086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0" name="Google Shape;222;g572a84145efd230d_13">
            <a:extLst>
              <a:ext uri="{FF2B5EF4-FFF2-40B4-BE49-F238E27FC236}">
                <a16:creationId xmlns:a16="http://schemas.microsoft.com/office/drawing/2014/main" id="{4F9F28EE-67B9-5F0A-8961-537A15B93BBD}"/>
              </a:ext>
            </a:extLst>
          </p:cNvPr>
          <p:cNvSpPr txBox="1"/>
          <p:nvPr/>
        </p:nvSpPr>
        <p:spPr>
          <a:xfrm>
            <a:off x="4961457" y="2518996"/>
            <a:ext cx="1646271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Experiment with different materials</a:t>
            </a:r>
            <a:endParaRPr sz="1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1" name="Google Shape;223;g572a84145efd230d_13">
            <a:extLst>
              <a:ext uri="{FF2B5EF4-FFF2-40B4-BE49-F238E27FC236}">
                <a16:creationId xmlns:a16="http://schemas.microsoft.com/office/drawing/2014/main" id="{6C9846A8-2E41-1095-8543-5B3D7F8E9A26}"/>
              </a:ext>
            </a:extLst>
          </p:cNvPr>
          <p:cNvCxnSpPr/>
          <p:nvPr/>
        </p:nvCxnSpPr>
        <p:spPr>
          <a:xfrm rot="10800000">
            <a:off x="5778399" y="2119779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5" name="Google Shape;260;g572a84145efd230d_13">
            <a:extLst>
              <a:ext uri="{FF2B5EF4-FFF2-40B4-BE49-F238E27FC236}">
                <a16:creationId xmlns:a16="http://schemas.microsoft.com/office/drawing/2014/main" id="{1C3D17DD-77CD-C3B5-F873-64231A1D1541}"/>
              </a:ext>
            </a:extLst>
          </p:cNvPr>
          <p:cNvSpPr txBox="1"/>
          <p:nvPr/>
        </p:nvSpPr>
        <p:spPr>
          <a:xfrm>
            <a:off x="3793734" y="13961891"/>
            <a:ext cx="136072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Are plastics bad?</a:t>
            </a:r>
            <a:endParaRPr sz="1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7" name="Google Shape;169;g572a84145efd230d_13">
            <a:extLst>
              <a:ext uri="{FF2B5EF4-FFF2-40B4-BE49-F238E27FC236}">
                <a16:creationId xmlns:a16="http://schemas.microsoft.com/office/drawing/2014/main" id="{C593D37E-FB27-70F4-EBB3-4AB50AAC1E09}"/>
              </a:ext>
            </a:extLst>
          </p:cNvPr>
          <p:cNvCxnSpPr>
            <a:cxnSpLocks/>
          </p:cNvCxnSpPr>
          <p:nvPr/>
        </p:nvCxnSpPr>
        <p:spPr>
          <a:xfrm flipV="1">
            <a:off x="3924920" y="13936331"/>
            <a:ext cx="0" cy="31475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3" name="Google Shape;169;g572a84145efd230d_13">
            <a:extLst>
              <a:ext uri="{FF2B5EF4-FFF2-40B4-BE49-F238E27FC236}">
                <a16:creationId xmlns:a16="http://schemas.microsoft.com/office/drawing/2014/main" id="{64AD3C5F-DF12-0036-A051-A79A07F0635E}"/>
              </a:ext>
            </a:extLst>
          </p:cNvPr>
          <p:cNvCxnSpPr>
            <a:cxnSpLocks/>
          </p:cNvCxnSpPr>
          <p:nvPr/>
        </p:nvCxnSpPr>
        <p:spPr>
          <a:xfrm flipV="1">
            <a:off x="5419481" y="12705435"/>
            <a:ext cx="0" cy="545885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4" name="Google Shape;167;g572a84145efd230d_13">
            <a:extLst>
              <a:ext uri="{FF2B5EF4-FFF2-40B4-BE49-F238E27FC236}">
                <a16:creationId xmlns:a16="http://schemas.microsoft.com/office/drawing/2014/main" id="{EEADA978-A219-A8FF-7A1E-51B9BC2E5D1D}"/>
              </a:ext>
            </a:extLst>
          </p:cNvPr>
          <p:cNvSpPr txBox="1"/>
          <p:nvPr/>
        </p:nvSpPr>
        <p:spPr>
          <a:xfrm>
            <a:off x="5344932" y="13136935"/>
            <a:ext cx="1979217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GB" sz="1200" b="1">
                <a:solidFill>
                  <a:schemeClr val="bg1"/>
                </a:solidFill>
                <a:latin typeface="+mj-lt"/>
                <a:ea typeface="Century Gothic"/>
                <a:cs typeface="Century Gothic"/>
              </a:rPr>
              <a:t>How could I improve my design or manufacture?</a:t>
            </a:r>
          </a:p>
        </p:txBody>
      </p:sp>
      <p:sp>
        <p:nvSpPr>
          <p:cNvPr id="128" name="Google Shape;128;g572a84145efd230d_13"/>
          <p:cNvSpPr txBox="1"/>
          <p:nvPr/>
        </p:nvSpPr>
        <p:spPr>
          <a:xfrm rot="4067008">
            <a:off x="7850996" y="11628289"/>
            <a:ext cx="1956140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GB" b="1" dirty="0">
                <a:solidFill>
                  <a:schemeClr val="bg1"/>
                </a:solidFill>
                <a:latin typeface="+mj-lt"/>
                <a:ea typeface="Century Gothic"/>
                <a:cs typeface="Century Gothic"/>
                <a:sym typeface="Century Gothic"/>
              </a:rPr>
              <a:t>How have designers incorporated recycled materials?</a:t>
            </a:r>
            <a:endParaRPr b="1" dirty="0">
              <a:solidFill>
                <a:schemeClr val="bg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2" name="Google Shape;132;g572a84145efd230d_13"/>
          <p:cNvSpPr txBox="1"/>
          <p:nvPr/>
        </p:nvSpPr>
        <p:spPr>
          <a:xfrm rot="17668067">
            <a:off x="431357" y="9349721"/>
            <a:ext cx="191003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GB" b="1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Why is packaging important?</a:t>
            </a:r>
            <a:endParaRPr b="1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2" name="Google Shape;89;g572a84145efd230d_13">
            <a:extLst>
              <a:ext uri="{FF2B5EF4-FFF2-40B4-BE49-F238E27FC236}">
                <a16:creationId xmlns:a16="http://schemas.microsoft.com/office/drawing/2014/main" id="{8F75241A-7456-CFE0-16FA-AE020F4A33FB}"/>
              </a:ext>
            </a:extLst>
          </p:cNvPr>
          <p:cNvSpPr txBox="1"/>
          <p:nvPr/>
        </p:nvSpPr>
        <p:spPr>
          <a:xfrm>
            <a:off x="6364153" y="7929267"/>
            <a:ext cx="21357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Investigating flat pack design?</a:t>
            </a:r>
            <a:endParaRPr sz="1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43" name="Google Shape;201;g572a84145efd230d_13">
            <a:extLst>
              <a:ext uri="{FF2B5EF4-FFF2-40B4-BE49-F238E27FC236}">
                <a16:creationId xmlns:a16="http://schemas.microsoft.com/office/drawing/2014/main" id="{ADC1557E-1B26-985F-9B52-F6487C236616}"/>
              </a:ext>
            </a:extLst>
          </p:cNvPr>
          <p:cNvCxnSpPr/>
          <p:nvPr/>
        </p:nvCxnSpPr>
        <p:spPr>
          <a:xfrm rot="10800000">
            <a:off x="7273322" y="8315917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34" name="Google Shape;134;g572a84145efd230d_13"/>
          <p:cNvSpPr txBox="1"/>
          <p:nvPr/>
        </p:nvSpPr>
        <p:spPr>
          <a:xfrm rot="2848014">
            <a:off x="7931885" y="6504806"/>
            <a:ext cx="1453849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How can I refine my work?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8" name="Google Shape;263;g572a84145efd230d_13">
            <a:extLst>
              <a:ext uri="{FF2B5EF4-FFF2-40B4-BE49-F238E27FC236}">
                <a16:creationId xmlns:a16="http://schemas.microsoft.com/office/drawing/2014/main" id="{005531F8-1747-A1D4-A793-50FA0ED0AF21}"/>
              </a:ext>
            </a:extLst>
          </p:cNvPr>
          <p:cNvSpPr txBox="1"/>
          <p:nvPr/>
        </p:nvSpPr>
        <p:spPr>
          <a:xfrm>
            <a:off x="7747539" y="5501507"/>
            <a:ext cx="159600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Cardboard engineering</a:t>
            </a:r>
            <a:endParaRPr sz="1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52" name="Google Shape;210;g572a84145efd230d_13">
            <a:extLst>
              <a:ext uri="{FF2B5EF4-FFF2-40B4-BE49-F238E27FC236}">
                <a16:creationId xmlns:a16="http://schemas.microsoft.com/office/drawing/2014/main" id="{45C6CB10-508E-B2F1-81DA-D73E67728B93}"/>
              </a:ext>
            </a:extLst>
          </p:cNvPr>
          <p:cNvCxnSpPr>
            <a:cxnSpLocks/>
          </p:cNvCxnSpPr>
          <p:nvPr/>
        </p:nvCxnSpPr>
        <p:spPr>
          <a:xfrm flipH="1" flipV="1">
            <a:off x="5890358" y="6806386"/>
            <a:ext cx="1883" cy="468928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54" name="Google Shape;263;g572a84145efd230d_13">
            <a:extLst>
              <a:ext uri="{FF2B5EF4-FFF2-40B4-BE49-F238E27FC236}">
                <a16:creationId xmlns:a16="http://schemas.microsoft.com/office/drawing/2014/main" id="{DA566780-5F51-D7AB-4CA5-0E189AD0BA0C}"/>
              </a:ext>
            </a:extLst>
          </p:cNvPr>
          <p:cNvSpPr txBox="1"/>
          <p:nvPr/>
        </p:nvSpPr>
        <p:spPr>
          <a:xfrm>
            <a:off x="4209655" y="5389912"/>
            <a:ext cx="1756071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Have I fulfilled my design brief?</a:t>
            </a:r>
            <a:endParaRPr sz="1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55" name="Google Shape;210;g572a84145efd230d_13">
            <a:extLst>
              <a:ext uri="{FF2B5EF4-FFF2-40B4-BE49-F238E27FC236}">
                <a16:creationId xmlns:a16="http://schemas.microsoft.com/office/drawing/2014/main" id="{4224422C-D899-79C9-22A6-375AA809016E}"/>
              </a:ext>
            </a:extLst>
          </p:cNvPr>
          <p:cNvCxnSpPr>
            <a:cxnSpLocks/>
          </p:cNvCxnSpPr>
          <p:nvPr/>
        </p:nvCxnSpPr>
        <p:spPr>
          <a:xfrm flipH="1" flipV="1">
            <a:off x="5381946" y="5807201"/>
            <a:ext cx="1883" cy="468928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56" name="Picture 2" descr="Sir James Smith's School">
            <a:extLst>
              <a:ext uri="{FF2B5EF4-FFF2-40B4-BE49-F238E27FC236}">
                <a16:creationId xmlns:a16="http://schemas.microsoft.com/office/drawing/2014/main" id="{87F65DCA-8BFB-CC2A-E886-A741E62545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120"/>
          <a:stretch/>
        </p:blipFill>
        <p:spPr bwMode="auto">
          <a:xfrm flipV="1">
            <a:off x="15101598" y="151222"/>
            <a:ext cx="44486" cy="98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72" name="Google Shape;210;g572a84145efd230d_13">
            <a:extLst>
              <a:ext uri="{FF2B5EF4-FFF2-40B4-BE49-F238E27FC236}">
                <a16:creationId xmlns:a16="http://schemas.microsoft.com/office/drawing/2014/main" id="{D9FE5838-4D16-7D3F-D5BE-9E74D77934EF}"/>
              </a:ext>
            </a:extLst>
          </p:cNvPr>
          <p:cNvCxnSpPr>
            <a:cxnSpLocks/>
          </p:cNvCxnSpPr>
          <p:nvPr/>
        </p:nvCxnSpPr>
        <p:spPr>
          <a:xfrm flipH="1" flipV="1">
            <a:off x="2725758" y="6748619"/>
            <a:ext cx="1883" cy="468928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15" name="Google Shape;215;g572a84145efd230d_13"/>
          <p:cNvSpPr txBox="1"/>
          <p:nvPr/>
        </p:nvSpPr>
        <p:spPr>
          <a:xfrm rot="825536">
            <a:off x="1049058" y="6298182"/>
            <a:ext cx="2265735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GB" b="1">
                <a:solidFill>
                  <a:schemeClr val="lt1"/>
                </a:solidFill>
                <a:latin typeface="+mj-lt"/>
                <a:ea typeface="Century Gothic"/>
                <a:cs typeface="Century Gothic"/>
              </a:rPr>
              <a:t>What is 3D design?</a:t>
            </a:r>
          </a:p>
        </p:txBody>
      </p:sp>
      <p:grpSp>
        <p:nvGrpSpPr>
          <p:cNvPr id="1056" name="Group 1055">
            <a:extLst>
              <a:ext uri="{FF2B5EF4-FFF2-40B4-BE49-F238E27FC236}">
                <a16:creationId xmlns:a16="http://schemas.microsoft.com/office/drawing/2014/main" id="{A3A31B80-D6B3-4323-7353-C69AFFD151D5}"/>
              </a:ext>
            </a:extLst>
          </p:cNvPr>
          <p:cNvGrpSpPr/>
          <p:nvPr/>
        </p:nvGrpSpPr>
        <p:grpSpPr>
          <a:xfrm>
            <a:off x="187419" y="16936889"/>
            <a:ext cx="9467073" cy="676929"/>
            <a:chOff x="187419" y="16931870"/>
            <a:chExt cx="9467073" cy="558155"/>
          </a:xfrm>
        </p:grpSpPr>
        <p:sp>
          <p:nvSpPr>
            <p:cNvPr id="1045" name="Google Shape;152;g572a84145efd230d_13">
              <a:extLst>
                <a:ext uri="{FF2B5EF4-FFF2-40B4-BE49-F238E27FC236}">
                  <a16:creationId xmlns:a16="http://schemas.microsoft.com/office/drawing/2014/main" id="{7B641BE2-89E3-D9F6-9112-3141FBB2EE5D}"/>
                </a:ext>
              </a:extLst>
            </p:cNvPr>
            <p:cNvSpPr txBox="1"/>
            <p:nvPr/>
          </p:nvSpPr>
          <p:spPr>
            <a:xfrm>
              <a:off x="786256" y="16933102"/>
              <a:ext cx="1122150" cy="5328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ctr"/>
              <a:r>
                <a:rPr lang="en-GB" sz="1200" b="1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</a:rPr>
                <a:t>Iterative</a:t>
              </a:r>
            </a:p>
            <a:p>
              <a:pPr algn="ctr"/>
              <a:r>
                <a:rPr lang="en-GB" sz="1200" b="1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</a:rPr>
                <a:t> Design Process</a:t>
              </a:r>
            </a:p>
          </p:txBody>
        </p:sp>
        <p:sp>
          <p:nvSpPr>
            <p:cNvPr id="1047" name="Google Shape;152;g572a84145efd230d_13">
              <a:extLst>
                <a:ext uri="{FF2B5EF4-FFF2-40B4-BE49-F238E27FC236}">
                  <a16:creationId xmlns:a16="http://schemas.microsoft.com/office/drawing/2014/main" id="{B5A297E5-0621-2F91-0F43-F060E3920599}"/>
                </a:ext>
              </a:extLst>
            </p:cNvPr>
            <p:cNvSpPr txBox="1"/>
            <p:nvPr/>
          </p:nvSpPr>
          <p:spPr>
            <a:xfrm>
              <a:off x="4340417" y="17011359"/>
              <a:ext cx="1455531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ctr"/>
              <a:r>
                <a:rPr lang="en-GB" sz="1200" b="1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</a:rPr>
                <a:t>User needs and Contexts</a:t>
              </a:r>
            </a:p>
          </p:txBody>
        </p:sp>
        <p:sp>
          <p:nvSpPr>
            <p:cNvPr id="1048" name="Google Shape;152;g572a84145efd230d_13">
              <a:extLst>
                <a:ext uri="{FF2B5EF4-FFF2-40B4-BE49-F238E27FC236}">
                  <a16:creationId xmlns:a16="http://schemas.microsoft.com/office/drawing/2014/main" id="{94F6E42C-09D3-B970-B483-479EDB611088}"/>
                </a:ext>
              </a:extLst>
            </p:cNvPr>
            <p:cNvSpPr txBox="1"/>
            <p:nvPr/>
          </p:nvSpPr>
          <p:spPr>
            <a:xfrm>
              <a:off x="6469249" y="16972705"/>
              <a:ext cx="1278045" cy="2769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 b="1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</a:rPr>
                <a:t>Sustainability</a:t>
              </a:r>
            </a:p>
          </p:txBody>
        </p:sp>
        <p:sp>
          <p:nvSpPr>
            <p:cNvPr id="1046" name="Google Shape;152;g572a84145efd230d_13">
              <a:extLst>
                <a:ext uri="{FF2B5EF4-FFF2-40B4-BE49-F238E27FC236}">
                  <a16:creationId xmlns:a16="http://schemas.microsoft.com/office/drawing/2014/main" id="{9DA4D942-CAB6-9CFC-5552-D9AF8D2FBF36}"/>
                </a:ext>
              </a:extLst>
            </p:cNvPr>
            <p:cNvSpPr txBox="1"/>
            <p:nvPr/>
          </p:nvSpPr>
          <p:spPr>
            <a:xfrm>
              <a:off x="2151640" y="17011681"/>
              <a:ext cx="1766361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ctr"/>
              <a:r>
                <a:rPr lang="en-GB" sz="1200" b="1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</a:rPr>
                <a:t>Design Brief and Specification</a:t>
              </a:r>
            </a:p>
          </p:txBody>
        </p:sp>
        <p:sp>
          <p:nvSpPr>
            <p:cNvPr id="1049" name="Google Shape;152;g572a84145efd230d_13">
              <a:extLst>
                <a:ext uri="{FF2B5EF4-FFF2-40B4-BE49-F238E27FC236}">
                  <a16:creationId xmlns:a16="http://schemas.microsoft.com/office/drawing/2014/main" id="{3435F71F-2254-6762-9824-5FE0B1235F3A}"/>
                </a:ext>
              </a:extLst>
            </p:cNvPr>
            <p:cNvSpPr txBox="1"/>
            <p:nvPr/>
          </p:nvSpPr>
          <p:spPr>
            <a:xfrm>
              <a:off x="8132614" y="17028401"/>
              <a:ext cx="1521878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ctr"/>
              <a:r>
                <a:rPr lang="en-GB" sz="1200" b="1" dirty="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</a:rPr>
                <a:t>Evaluation and Communication</a:t>
              </a:r>
            </a:p>
          </p:txBody>
        </p:sp>
        <p:sp>
          <p:nvSpPr>
            <p:cNvPr id="1055" name="Rectangle: Rounded Corners 1054">
              <a:extLst>
                <a:ext uri="{FF2B5EF4-FFF2-40B4-BE49-F238E27FC236}">
                  <a16:creationId xmlns:a16="http://schemas.microsoft.com/office/drawing/2014/main" id="{25D803DC-C1C0-FD10-CDEA-6B2A1BB200F7}"/>
                </a:ext>
              </a:extLst>
            </p:cNvPr>
            <p:cNvSpPr/>
            <p:nvPr/>
          </p:nvSpPr>
          <p:spPr>
            <a:xfrm>
              <a:off x="187419" y="16931870"/>
              <a:ext cx="9389515" cy="546505"/>
            </a:xfrm>
            <a:prstGeom prst="roundRect">
              <a:avLst/>
            </a:prstGeom>
            <a:noFill/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8" name="Picture 7" descr="A screen shot of a computer&#10;&#10;Description automatically generated">
            <a:extLst>
              <a:ext uri="{FF2B5EF4-FFF2-40B4-BE49-F238E27FC236}">
                <a16:creationId xmlns:a16="http://schemas.microsoft.com/office/drawing/2014/main" id="{6891443E-19E9-0C1E-F85F-84D4785656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encilGrayscale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76936" y="620849"/>
            <a:ext cx="1504250" cy="87267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FB2E6F1-5A78-A5A6-2307-2D56C45CD6B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PencilGrayscale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49686" y="17012015"/>
            <a:ext cx="495401" cy="49540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BA79E73-52B3-6056-2821-13826EB7F18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artisticPencilGrayscale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2899146">
            <a:off x="835713" y="1286097"/>
            <a:ext cx="1154036" cy="1351871"/>
          </a:xfrm>
          <a:prstGeom prst="rect">
            <a:avLst/>
          </a:prstGeom>
          <a:pattFill prst="pct5">
            <a:fgClr>
              <a:schemeClr val="accent1">
                <a:lumMod val="40000"/>
                <a:lumOff val="60000"/>
              </a:schemeClr>
            </a:fgClr>
            <a:bgClr>
              <a:schemeClr val="bg1"/>
            </a:bgClr>
          </a:pattFill>
        </p:spPr>
      </p:pic>
      <p:sp>
        <p:nvSpPr>
          <p:cNvPr id="109" name="Google Shape;109;g572a84145efd230d_13"/>
          <p:cNvSpPr/>
          <p:nvPr/>
        </p:nvSpPr>
        <p:spPr>
          <a:xfrm rot="16200000">
            <a:off x="1243137" y="1501755"/>
            <a:ext cx="1231800" cy="807000"/>
          </a:xfrm>
          <a:prstGeom prst="triangle">
            <a:avLst>
              <a:gd name="adj" fmla="val 46093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6ECE6FD-5819-4549-8E8D-D70359F85FA0}"/>
              </a:ext>
            </a:extLst>
          </p:cNvPr>
          <p:cNvSpPr txBox="1"/>
          <p:nvPr/>
        </p:nvSpPr>
        <p:spPr>
          <a:xfrm>
            <a:off x="2610957" y="14035311"/>
            <a:ext cx="1186014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900">
                <a:solidFill>
                  <a:srgbClr val="7030A0"/>
                </a:solidFill>
              </a:rPr>
              <a:t>Research</a:t>
            </a:r>
          </a:p>
          <a:p>
            <a:r>
              <a:rPr lang="en-GB" sz="900"/>
              <a:t>What makes a strong structure? How do </a:t>
            </a:r>
          </a:p>
          <a:p>
            <a:r>
              <a:rPr lang="en-GB" sz="900"/>
              <a:t>compression and tension forces affect structures?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2E4D5C5-FE02-1247-6DC9-0D89BEE82788}"/>
              </a:ext>
            </a:extLst>
          </p:cNvPr>
          <p:cNvSpPr txBox="1"/>
          <p:nvPr/>
        </p:nvSpPr>
        <p:spPr>
          <a:xfrm>
            <a:off x="5696549" y="16079226"/>
            <a:ext cx="1354057" cy="1131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endParaRPr lang="en-GB" sz="1200" b="1" kern="140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marR="0" indent="0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900" kern="140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Why is sketching an effective way to develop ideas?</a:t>
            </a:r>
            <a:endParaRPr lang="en-GB" sz="1000" kern="140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marR="0" indent="0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000" kern="140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89BD755-5F53-5C6A-450D-7B41766FF887}"/>
              </a:ext>
            </a:extLst>
          </p:cNvPr>
          <p:cNvSpPr txBox="1"/>
          <p:nvPr/>
        </p:nvSpPr>
        <p:spPr>
          <a:xfrm>
            <a:off x="5868879" y="14096401"/>
            <a:ext cx="2832783" cy="11377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ctr">
              <a:lnSpc>
                <a:spcPct val="119000"/>
              </a:lnSpc>
              <a:spcBef>
                <a:spcPts val="0"/>
              </a:spcBef>
              <a:spcAft>
                <a:spcPts val="0"/>
              </a:spcAft>
            </a:pPr>
            <a:r>
              <a:rPr lang="en-GB" b="1" kern="140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Evaluate/Assessment</a:t>
            </a:r>
          </a:p>
          <a:p>
            <a:pPr marL="0" marR="0" indent="0" algn="ctr">
              <a:lnSpc>
                <a:spcPct val="119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1000" kern="140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How has CAD/CAM helped when making your product? How do you ensure  your </a:t>
            </a:r>
          </a:p>
          <a:p>
            <a:pPr marL="0" marR="0" indent="0" algn="ctr">
              <a:lnSpc>
                <a:spcPct val="119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1000" kern="140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product works?</a:t>
            </a:r>
          </a:p>
          <a:p>
            <a:pPr marL="0" marR="0" indent="0" algn="l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400" kern="140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6805BF9-50D7-7D38-4F83-9A7213F0E594}"/>
              </a:ext>
            </a:extLst>
          </p:cNvPr>
          <p:cNvSpPr txBox="1"/>
          <p:nvPr/>
        </p:nvSpPr>
        <p:spPr>
          <a:xfrm>
            <a:off x="3441399" y="1634371"/>
            <a:ext cx="11392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>
                <a:solidFill>
                  <a:schemeClr val="bg1"/>
                </a:solidFill>
                <a:latin typeface="Aptos Black" panose="020B0004020202020204" pitchFamily="34" charset="0"/>
              </a:rPr>
              <a:t>Record observations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8DEAC2D-A0E3-0FA9-2843-8C806D021E46}"/>
              </a:ext>
            </a:extLst>
          </p:cNvPr>
          <p:cNvSpPr txBox="1"/>
          <p:nvPr/>
        </p:nvSpPr>
        <p:spPr>
          <a:xfrm>
            <a:off x="2219637" y="1581536"/>
            <a:ext cx="12019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  <a:latin typeface="Aptos Black" panose="020F0502020204030204" pitchFamily="34" charset="0"/>
              </a:rPr>
              <a:t>Present a final piece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2D3C452-1829-D047-F53C-49C896F5DC73}"/>
              </a:ext>
            </a:extLst>
          </p:cNvPr>
          <p:cNvSpPr txBox="1"/>
          <p:nvPr/>
        </p:nvSpPr>
        <p:spPr>
          <a:xfrm>
            <a:off x="4583236" y="12320968"/>
            <a:ext cx="159716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>
                <a:latin typeface="Aptos Black" panose="020B0004020202020204" pitchFamily="34" charset="0"/>
              </a:rPr>
              <a:t>Which are the most effective joining methods?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D8E2477-0CB8-AFBD-C7ED-16B01BEDC01D}"/>
              </a:ext>
            </a:extLst>
          </p:cNvPr>
          <p:cNvSpPr txBox="1"/>
          <p:nvPr/>
        </p:nvSpPr>
        <p:spPr>
          <a:xfrm rot="20242171">
            <a:off x="6008705" y="965176"/>
            <a:ext cx="12918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Photography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526208F-242F-9E7D-DED3-E85BA844C0A4}"/>
              </a:ext>
            </a:extLst>
          </p:cNvPr>
          <p:cNvSpPr txBox="1"/>
          <p:nvPr/>
        </p:nvSpPr>
        <p:spPr>
          <a:xfrm rot="19914675">
            <a:off x="5361285" y="998652"/>
            <a:ext cx="9318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Drawing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4693012-1E48-DB44-59DB-8F641A9DEF09}"/>
              </a:ext>
            </a:extLst>
          </p:cNvPr>
          <p:cNvSpPr txBox="1"/>
          <p:nvPr/>
        </p:nvSpPr>
        <p:spPr>
          <a:xfrm rot="19431315">
            <a:off x="4540663" y="884374"/>
            <a:ext cx="12746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Annotations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72601D6-1E02-DECA-F510-4D16421312CE}"/>
              </a:ext>
            </a:extLst>
          </p:cNvPr>
          <p:cNvSpPr txBox="1"/>
          <p:nvPr/>
        </p:nvSpPr>
        <p:spPr>
          <a:xfrm rot="19365849">
            <a:off x="3687783" y="787556"/>
            <a:ext cx="16077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Maquettes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3E44D4F-ABE2-6B67-F721-95798D9AB9FC}"/>
              </a:ext>
            </a:extLst>
          </p:cNvPr>
          <p:cNvSpPr txBox="1"/>
          <p:nvPr/>
        </p:nvSpPr>
        <p:spPr>
          <a:xfrm>
            <a:off x="2358330" y="762261"/>
            <a:ext cx="185037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Function, form, ergonomics and anthropometrics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AB3F26A-36BA-F8C3-34E5-278D375E2808}"/>
              </a:ext>
            </a:extLst>
          </p:cNvPr>
          <p:cNvSpPr txBox="1"/>
          <p:nvPr/>
        </p:nvSpPr>
        <p:spPr>
          <a:xfrm>
            <a:off x="5674044" y="3180675"/>
            <a:ext cx="12093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>
                <a:latin typeface="Century Gothic" panose="020B0502020202020204" pitchFamily="34" charset="0"/>
              </a:rPr>
              <a:t>Evaluation</a:t>
            </a:r>
          </a:p>
        </p:txBody>
      </p:sp>
      <p:cxnSp>
        <p:nvCxnSpPr>
          <p:cNvPr id="41" name="Google Shape;244;g572a84145efd230d_13">
            <a:extLst>
              <a:ext uri="{FF2B5EF4-FFF2-40B4-BE49-F238E27FC236}">
                <a16:creationId xmlns:a16="http://schemas.microsoft.com/office/drawing/2014/main" id="{1AFD0120-105D-0F21-F4BA-24367716CECB}"/>
              </a:ext>
            </a:extLst>
          </p:cNvPr>
          <p:cNvCxnSpPr/>
          <p:nvPr/>
        </p:nvCxnSpPr>
        <p:spPr>
          <a:xfrm rot="10800000">
            <a:off x="6228335" y="3478794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891BD13D-764E-4337-FEFF-EE6C87282ABB}"/>
              </a:ext>
            </a:extLst>
          </p:cNvPr>
          <p:cNvSpPr txBox="1"/>
          <p:nvPr/>
        </p:nvSpPr>
        <p:spPr>
          <a:xfrm>
            <a:off x="-56861" y="2148447"/>
            <a:ext cx="120387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/>
              <a:t>Architecture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3581BC8-2D6C-B759-6B70-F995AC325014}"/>
              </a:ext>
            </a:extLst>
          </p:cNvPr>
          <p:cNvSpPr txBox="1"/>
          <p:nvPr/>
        </p:nvSpPr>
        <p:spPr>
          <a:xfrm>
            <a:off x="-49806" y="1467667"/>
            <a:ext cx="10329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Industrial Designer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E30EC1AC-5873-9D59-F07E-3FB84C3CB104}"/>
              </a:ext>
            </a:extLst>
          </p:cNvPr>
          <p:cNvSpPr txBox="1"/>
          <p:nvPr/>
        </p:nvSpPr>
        <p:spPr>
          <a:xfrm>
            <a:off x="168547" y="816979"/>
            <a:ext cx="14296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Manufacturing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A569BC4B-4C05-F3AB-1CB4-53C50DD9C44C}"/>
              </a:ext>
            </a:extLst>
          </p:cNvPr>
          <p:cNvSpPr txBox="1"/>
          <p:nvPr/>
        </p:nvSpPr>
        <p:spPr>
          <a:xfrm>
            <a:off x="-10730" y="1028822"/>
            <a:ext cx="1513696" cy="305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Engineering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FABE8E1-FFF3-86CD-2C1F-D7E7142E08C4}"/>
              </a:ext>
            </a:extLst>
          </p:cNvPr>
          <p:cNvSpPr txBox="1"/>
          <p:nvPr/>
        </p:nvSpPr>
        <p:spPr>
          <a:xfrm>
            <a:off x="-2795" y="2521322"/>
            <a:ext cx="13394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Entrepreneur</a:t>
            </a:r>
          </a:p>
        </p:txBody>
      </p:sp>
      <p:pic>
        <p:nvPicPr>
          <p:cNvPr id="135" name="Picture 134">
            <a:extLst>
              <a:ext uri="{FF2B5EF4-FFF2-40B4-BE49-F238E27FC236}">
                <a16:creationId xmlns:a16="http://schemas.microsoft.com/office/drawing/2014/main" id="{63A3199A-D93B-A1BA-58B3-673D16C97F9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artisticPencilGrayscale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53948" y="16987049"/>
            <a:ext cx="530936" cy="530936"/>
          </a:xfrm>
          <a:prstGeom prst="rect">
            <a:avLst/>
          </a:prstGeom>
        </p:spPr>
      </p:pic>
      <p:pic>
        <p:nvPicPr>
          <p:cNvPr id="137" name="Picture 136">
            <a:extLst>
              <a:ext uri="{FF2B5EF4-FFF2-40B4-BE49-F238E27FC236}">
                <a16:creationId xmlns:a16="http://schemas.microsoft.com/office/drawing/2014/main" id="{EE93E20E-BDFC-015A-93F7-99BA5EAE842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artisticPencilGrayscale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56588" y="16987049"/>
            <a:ext cx="567604" cy="567604"/>
          </a:xfrm>
          <a:prstGeom prst="rect">
            <a:avLst/>
          </a:prstGeom>
        </p:spPr>
      </p:pic>
      <p:pic>
        <p:nvPicPr>
          <p:cNvPr id="139" name="Picture 138">
            <a:extLst>
              <a:ext uri="{FF2B5EF4-FFF2-40B4-BE49-F238E27FC236}">
                <a16:creationId xmlns:a16="http://schemas.microsoft.com/office/drawing/2014/main" id="{7FB56949-AE60-1E7C-C45B-052EEE223A1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artisticPencilGrayscale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74130" y="16966814"/>
            <a:ext cx="563906" cy="563906"/>
          </a:xfrm>
          <a:prstGeom prst="rect">
            <a:avLst/>
          </a:prstGeom>
        </p:spPr>
      </p:pic>
      <p:pic>
        <p:nvPicPr>
          <p:cNvPr id="140" name="Picture 139">
            <a:extLst>
              <a:ext uri="{FF2B5EF4-FFF2-40B4-BE49-F238E27FC236}">
                <a16:creationId xmlns:a16="http://schemas.microsoft.com/office/drawing/2014/main" id="{883C986D-90A0-4070-A489-886E478AC0CC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artisticPhotocopy/>
                    </a14:imgEffect>
                  </a14:imgLayer>
                </a14:imgProps>
              </a:ext>
            </a:extLst>
          </a:blip>
          <a:srcRect l="83396" t="25717" r="7141" b="38281"/>
          <a:stretch/>
        </p:blipFill>
        <p:spPr>
          <a:xfrm>
            <a:off x="363840" y="16952165"/>
            <a:ext cx="650493" cy="618726"/>
          </a:xfrm>
          <a:prstGeom prst="rect">
            <a:avLst/>
          </a:prstGeom>
          <a:blipFill>
            <a:blip r:embed="rId18"/>
            <a:tile tx="0" ty="0" sx="100000" sy="100000" flip="none" algn="tl"/>
          </a:blipFill>
        </p:spPr>
      </p:pic>
      <p:sp>
        <p:nvSpPr>
          <p:cNvPr id="147" name="Arrow: Right 146">
            <a:extLst>
              <a:ext uri="{FF2B5EF4-FFF2-40B4-BE49-F238E27FC236}">
                <a16:creationId xmlns:a16="http://schemas.microsoft.com/office/drawing/2014/main" id="{D24A4766-5D8D-D164-AE20-A0FF79F21354}"/>
              </a:ext>
            </a:extLst>
          </p:cNvPr>
          <p:cNvSpPr/>
          <p:nvPr/>
        </p:nvSpPr>
        <p:spPr>
          <a:xfrm rot="10800000">
            <a:off x="5122598" y="15491040"/>
            <a:ext cx="674956" cy="465276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0" name="Picture 149">
            <a:extLst>
              <a:ext uri="{FF2B5EF4-FFF2-40B4-BE49-F238E27FC236}">
                <a16:creationId xmlns:a16="http://schemas.microsoft.com/office/drawing/2014/main" id="{B8ABCB67-69AA-CD8B-E2B6-2A50FDC94083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10800000">
            <a:off x="7331828" y="8732857"/>
            <a:ext cx="707197" cy="530398"/>
          </a:xfrm>
          <a:prstGeom prst="rect">
            <a:avLst/>
          </a:prstGeom>
        </p:spPr>
      </p:pic>
      <p:pic>
        <p:nvPicPr>
          <p:cNvPr id="161" name="Picture 160">
            <a:extLst>
              <a:ext uri="{FF2B5EF4-FFF2-40B4-BE49-F238E27FC236}">
                <a16:creationId xmlns:a16="http://schemas.microsoft.com/office/drawing/2014/main" id="{B019BA8A-FB02-CEAA-21FD-6A15DFC7AA29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902096" y="15427100"/>
            <a:ext cx="707197" cy="530398"/>
          </a:xfrm>
          <a:prstGeom prst="rect">
            <a:avLst/>
          </a:prstGeom>
        </p:spPr>
      </p:pic>
      <p:pic>
        <p:nvPicPr>
          <p:cNvPr id="164" name="Picture 163">
            <a:extLst>
              <a:ext uri="{FF2B5EF4-FFF2-40B4-BE49-F238E27FC236}">
                <a16:creationId xmlns:a16="http://schemas.microsoft.com/office/drawing/2014/main" id="{779E1988-8572-4F26-B6F3-5D6B8E3118CC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825511" y="10962409"/>
            <a:ext cx="707197" cy="530398"/>
          </a:xfrm>
          <a:prstGeom prst="rect">
            <a:avLst/>
          </a:prstGeom>
        </p:spPr>
      </p:pic>
      <p:pic>
        <p:nvPicPr>
          <p:cNvPr id="175" name="Picture 174">
            <a:extLst>
              <a:ext uri="{FF2B5EF4-FFF2-40B4-BE49-F238E27FC236}">
                <a16:creationId xmlns:a16="http://schemas.microsoft.com/office/drawing/2014/main" id="{8FF830A1-588F-E753-1BCC-300E788BE807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5400000">
            <a:off x="1363741" y="14358098"/>
            <a:ext cx="707197" cy="530398"/>
          </a:xfrm>
          <a:prstGeom prst="rect">
            <a:avLst/>
          </a:prstGeom>
        </p:spPr>
      </p:pic>
      <p:pic>
        <p:nvPicPr>
          <p:cNvPr id="179" name="Picture 178">
            <a:extLst>
              <a:ext uri="{FF2B5EF4-FFF2-40B4-BE49-F238E27FC236}">
                <a16:creationId xmlns:a16="http://schemas.microsoft.com/office/drawing/2014/main" id="{0FE7572D-D144-AC4B-BFDD-89E36FE5AA85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10800000">
            <a:off x="2680510" y="13320941"/>
            <a:ext cx="666849" cy="500137"/>
          </a:xfrm>
          <a:prstGeom prst="rect">
            <a:avLst/>
          </a:prstGeom>
        </p:spPr>
      </p:pic>
      <p:pic>
        <p:nvPicPr>
          <p:cNvPr id="180" name="Picture 179">
            <a:extLst>
              <a:ext uri="{FF2B5EF4-FFF2-40B4-BE49-F238E27FC236}">
                <a16:creationId xmlns:a16="http://schemas.microsoft.com/office/drawing/2014/main" id="{090610FD-861E-5035-3B75-EAEB4572AB2B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458935" y="11002863"/>
            <a:ext cx="707197" cy="530398"/>
          </a:xfrm>
          <a:prstGeom prst="rect">
            <a:avLst/>
          </a:prstGeom>
        </p:spPr>
      </p:pic>
      <p:sp>
        <p:nvSpPr>
          <p:cNvPr id="186" name="TextBox 185">
            <a:extLst>
              <a:ext uri="{FF2B5EF4-FFF2-40B4-BE49-F238E27FC236}">
                <a16:creationId xmlns:a16="http://schemas.microsoft.com/office/drawing/2014/main" id="{0DE0E4C2-5A76-F568-6ECD-B22811FB3498}"/>
              </a:ext>
            </a:extLst>
          </p:cNvPr>
          <p:cNvSpPr txBox="1"/>
          <p:nvPr/>
        </p:nvSpPr>
        <p:spPr>
          <a:xfrm>
            <a:off x="5211331" y="15613338"/>
            <a:ext cx="663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Design</a:t>
            </a:r>
          </a:p>
        </p:txBody>
      </p:sp>
      <p:sp>
        <p:nvSpPr>
          <p:cNvPr id="1029" name="TextBox 1028">
            <a:extLst>
              <a:ext uri="{FF2B5EF4-FFF2-40B4-BE49-F238E27FC236}">
                <a16:creationId xmlns:a16="http://schemas.microsoft.com/office/drawing/2014/main" id="{8B821416-39CC-ACE0-B5AD-7BB01977B201}"/>
              </a:ext>
            </a:extLst>
          </p:cNvPr>
          <p:cNvSpPr txBox="1"/>
          <p:nvPr/>
        </p:nvSpPr>
        <p:spPr>
          <a:xfrm>
            <a:off x="3074296" y="15568140"/>
            <a:ext cx="5591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Make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F473CA-037B-1C56-7794-520315DA867D}"/>
              </a:ext>
            </a:extLst>
          </p:cNvPr>
          <p:cNvSpPr txBox="1"/>
          <p:nvPr/>
        </p:nvSpPr>
        <p:spPr>
          <a:xfrm rot="16200000">
            <a:off x="1024795" y="14184094"/>
            <a:ext cx="13567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Evaluate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E5CF587-A307-0C0E-A670-B3BA6C04C237}"/>
              </a:ext>
            </a:extLst>
          </p:cNvPr>
          <p:cNvSpPr txBox="1"/>
          <p:nvPr/>
        </p:nvSpPr>
        <p:spPr>
          <a:xfrm>
            <a:off x="2657137" y="13438788"/>
            <a:ext cx="7429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Refine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3F4D3D1-029B-D06D-E58F-DF51A5932750}"/>
              </a:ext>
            </a:extLst>
          </p:cNvPr>
          <p:cNvGrpSpPr/>
          <p:nvPr/>
        </p:nvGrpSpPr>
        <p:grpSpPr>
          <a:xfrm>
            <a:off x="4926779" y="13211423"/>
            <a:ext cx="707197" cy="530398"/>
            <a:chOff x="4926779" y="13211423"/>
            <a:chExt cx="707197" cy="530398"/>
          </a:xfrm>
        </p:grpSpPr>
        <p:pic>
          <p:nvPicPr>
            <p:cNvPr id="165" name="Picture 164">
              <a:extLst>
                <a:ext uri="{FF2B5EF4-FFF2-40B4-BE49-F238E27FC236}">
                  <a16:creationId xmlns:a16="http://schemas.microsoft.com/office/drawing/2014/main" id="{CD205B61-18AD-985E-3BFD-415F56689552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 rot="10800000">
              <a:off x="4926779" y="13211423"/>
              <a:ext cx="707197" cy="530398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C14D0ED-8423-120D-1990-B7306B8237C0}"/>
                </a:ext>
              </a:extLst>
            </p:cNvPr>
            <p:cNvSpPr txBox="1"/>
            <p:nvPr/>
          </p:nvSpPr>
          <p:spPr>
            <a:xfrm>
              <a:off x="4979269" y="13370430"/>
              <a:ext cx="55914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dirty="0"/>
                <a:t>Make</a:t>
              </a:r>
            </a:p>
          </p:txBody>
        </p:sp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A3530038-E5BE-5073-05E1-63E2EB4AF2EB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19682716">
            <a:off x="1715523" y="8964170"/>
            <a:ext cx="707197" cy="496662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DE3CDB5D-E821-BB8E-51AA-3A3F437D0735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320680" y="10975173"/>
            <a:ext cx="707197" cy="53039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C2676892-7F10-73B4-61D8-92A6BF6E48F9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8701224">
            <a:off x="8421083" y="12900530"/>
            <a:ext cx="645854" cy="484391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7678E26F-26B7-1E7E-1046-67EAEABC3693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rot="19466410">
            <a:off x="8379471" y="12974655"/>
            <a:ext cx="782221" cy="293839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E3599D21-01C6-24F1-51D8-99F539D7719C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10800000">
            <a:off x="4932195" y="8708772"/>
            <a:ext cx="707197" cy="53039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D51456C1-22B0-F640-7F43-263BFE291CA0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5200529">
            <a:off x="8658463" y="7293306"/>
            <a:ext cx="673360" cy="505020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BC84E166-5BAA-B774-7E0D-0D77C1C2D4F3}"/>
              </a:ext>
            </a:extLst>
          </p:cNvPr>
          <p:cNvSpPr txBox="1"/>
          <p:nvPr/>
        </p:nvSpPr>
        <p:spPr>
          <a:xfrm>
            <a:off x="7634372" y="11145906"/>
            <a:ext cx="7061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Make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63410FD-8DD5-208B-3FEE-A6EB994D2DAE}"/>
              </a:ext>
            </a:extLst>
          </p:cNvPr>
          <p:cNvSpPr txBox="1"/>
          <p:nvPr/>
        </p:nvSpPr>
        <p:spPr>
          <a:xfrm>
            <a:off x="5379492" y="11102397"/>
            <a:ext cx="7406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Evaluate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2607644C-25FB-0446-255B-F20A1FEC5D61}"/>
              </a:ext>
            </a:extLst>
          </p:cNvPr>
          <p:cNvSpPr txBox="1"/>
          <p:nvPr/>
        </p:nvSpPr>
        <p:spPr>
          <a:xfrm>
            <a:off x="2992447" y="11096129"/>
            <a:ext cx="628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Refine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26DB17A3-734A-9888-AA78-57308C004474}"/>
              </a:ext>
            </a:extLst>
          </p:cNvPr>
          <p:cNvSpPr txBox="1"/>
          <p:nvPr/>
        </p:nvSpPr>
        <p:spPr>
          <a:xfrm>
            <a:off x="4979269" y="8859592"/>
            <a:ext cx="8489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Design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2C279D24-6821-7E37-E0BF-801AEFED55DA}"/>
              </a:ext>
            </a:extLst>
          </p:cNvPr>
          <p:cNvSpPr txBox="1"/>
          <p:nvPr/>
        </p:nvSpPr>
        <p:spPr>
          <a:xfrm>
            <a:off x="7343774" y="8892204"/>
            <a:ext cx="5282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Make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81140390-1C96-8D68-A6A7-718FFF0C0544}"/>
              </a:ext>
            </a:extLst>
          </p:cNvPr>
          <p:cNvSpPr txBox="1"/>
          <p:nvPr/>
        </p:nvSpPr>
        <p:spPr>
          <a:xfrm>
            <a:off x="9720263" y="7659440"/>
            <a:ext cx="8208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64" name="Google Shape;117;g572a84145efd230d_13">
            <a:extLst>
              <a:ext uri="{FF2B5EF4-FFF2-40B4-BE49-F238E27FC236}">
                <a16:creationId xmlns:a16="http://schemas.microsoft.com/office/drawing/2014/main" id="{B7F4CDB1-6E70-5866-624F-F3D2860E3A8B}"/>
              </a:ext>
            </a:extLst>
          </p:cNvPr>
          <p:cNvSpPr/>
          <p:nvPr/>
        </p:nvSpPr>
        <p:spPr>
          <a:xfrm>
            <a:off x="7120279" y="12786243"/>
            <a:ext cx="1262237" cy="13050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118;g572a84145efd230d_13">
            <a:extLst>
              <a:ext uri="{FF2B5EF4-FFF2-40B4-BE49-F238E27FC236}">
                <a16:creationId xmlns:a16="http://schemas.microsoft.com/office/drawing/2014/main" id="{0130EFF8-739E-AFFD-4C2B-CB20A0003C9A}"/>
              </a:ext>
            </a:extLst>
          </p:cNvPr>
          <p:cNvSpPr/>
          <p:nvPr/>
        </p:nvSpPr>
        <p:spPr>
          <a:xfrm>
            <a:off x="7330861" y="12975440"/>
            <a:ext cx="841200" cy="9033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B3755CBB-4901-A89A-CEE2-3B2215A0AC75}"/>
              </a:ext>
            </a:extLst>
          </p:cNvPr>
          <p:cNvGrpSpPr/>
          <p:nvPr/>
        </p:nvGrpSpPr>
        <p:grpSpPr>
          <a:xfrm>
            <a:off x="3594034" y="8232113"/>
            <a:ext cx="1262237" cy="1305000"/>
            <a:chOff x="3594034" y="8232113"/>
            <a:chExt cx="1262237" cy="1305000"/>
          </a:xfrm>
        </p:grpSpPr>
        <p:sp>
          <p:nvSpPr>
            <p:cNvPr id="66" name="Google Shape;117;g572a84145efd230d_13">
              <a:extLst>
                <a:ext uri="{FF2B5EF4-FFF2-40B4-BE49-F238E27FC236}">
                  <a16:creationId xmlns:a16="http://schemas.microsoft.com/office/drawing/2014/main" id="{C1BEC6C3-5679-BC83-7320-B803DA60DACD}"/>
                </a:ext>
              </a:extLst>
            </p:cNvPr>
            <p:cNvSpPr/>
            <p:nvPr/>
          </p:nvSpPr>
          <p:spPr>
            <a:xfrm>
              <a:off x="3594034" y="8232113"/>
              <a:ext cx="1262237" cy="13050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155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" name="Google Shape;118;g572a84145efd230d_13"/>
            <p:cNvSpPr/>
            <p:nvPr/>
          </p:nvSpPr>
          <p:spPr>
            <a:xfrm>
              <a:off x="3803446" y="8426955"/>
              <a:ext cx="841200" cy="9033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155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D9DAB76A-11C5-1E35-AEED-9D2E157059D1}"/>
              </a:ext>
            </a:extLst>
          </p:cNvPr>
          <p:cNvGrpSpPr/>
          <p:nvPr/>
        </p:nvGrpSpPr>
        <p:grpSpPr>
          <a:xfrm>
            <a:off x="3260431" y="5802583"/>
            <a:ext cx="1262237" cy="1305000"/>
            <a:chOff x="3594034" y="8232113"/>
            <a:chExt cx="1262237" cy="1305000"/>
          </a:xfrm>
        </p:grpSpPr>
        <p:sp>
          <p:nvSpPr>
            <p:cNvPr id="69" name="Google Shape;117;g572a84145efd230d_13">
              <a:extLst>
                <a:ext uri="{FF2B5EF4-FFF2-40B4-BE49-F238E27FC236}">
                  <a16:creationId xmlns:a16="http://schemas.microsoft.com/office/drawing/2014/main" id="{77AE60A7-1B02-27C3-C8F9-DEA7B595319F}"/>
                </a:ext>
              </a:extLst>
            </p:cNvPr>
            <p:cNvSpPr/>
            <p:nvPr/>
          </p:nvSpPr>
          <p:spPr>
            <a:xfrm>
              <a:off x="3594034" y="8232113"/>
              <a:ext cx="1262237" cy="13050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155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" name="Google Shape;118;g572a84145efd230d_13">
              <a:extLst>
                <a:ext uri="{FF2B5EF4-FFF2-40B4-BE49-F238E27FC236}">
                  <a16:creationId xmlns:a16="http://schemas.microsoft.com/office/drawing/2014/main" id="{5567FA01-D2D4-6E66-D822-C4F923529C1C}"/>
                </a:ext>
              </a:extLst>
            </p:cNvPr>
            <p:cNvSpPr/>
            <p:nvPr/>
          </p:nvSpPr>
          <p:spPr>
            <a:xfrm>
              <a:off x="3803446" y="8426955"/>
              <a:ext cx="841200" cy="9033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155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5" name="TextBox 74">
            <a:extLst>
              <a:ext uri="{FF2B5EF4-FFF2-40B4-BE49-F238E27FC236}">
                <a16:creationId xmlns:a16="http://schemas.microsoft.com/office/drawing/2014/main" id="{4D107D43-0854-41B1-927F-C22E76830D2B}"/>
              </a:ext>
            </a:extLst>
          </p:cNvPr>
          <p:cNvSpPr txBox="1"/>
          <p:nvPr/>
        </p:nvSpPr>
        <p:spPr>
          <a:xfrm>
            <a:off x="7511684" y="12977942"/>
            <a:ext cx="4509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/>
              <a:t>8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034582D7-9B27-479F-D0C6-383237770877}"/>
              </a:ext>
            </a:extLst>
          </p:cNvPr>
          <p:cNvSpPr txBox="1"/>
          <p:nvPr/>
        </p:nvSpPr>
        <p:spPr>
          <a:xfrm>
            <a:off x="4020345" y="8480495"/>
            <a:ext cx="3708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1681B291-745D-2016-547D-DA6CADE2A4AA}"/>
              </a:ext>
            </a:extLst>
          </p:cNvPr>
          <p:cNvSpPr txBox="1"/>
          <p:nvPr/>
        </p:nvSpPr>
        <p:spPr>
          <a:xfrm>
            <a:off x="3454522" y="5979502"/>
            <a:ext cx="9192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</a:t>
            </a:r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B99587BF-6A35-B955-5E3E-2102BD8FF47D}"/>
              </a:ext>
            </a:extLst>
          </p:cNvPr>
          <p:cNvGrpSpPr/>
          <p:nvPr/>
        </p:nvGrpSpPr>
        <p:grpSpPr>
          <a:xfrm>
            <a:off x="7427519" y="3564609"/>
            <a:ext cx="1262237" cy="1305000"/>
            <a:chOff x="3594034" y="8232113"/>
            <a:chExt cx="1262237" cy="1305000"/>
          </a:xfrm>
        </p:grpSpPr>
        <p:sp>
          <p:nvSpPr>
            <p:cNvPr id="79" name="Google Shape;117;g572a84145efd230d_13">
              <a:extLst>
                <a:ext uri="{FF2B5EF4-FFF2-40B4-BE49-F238E27FC236}">
                  <a16:creationId xmlns:a16="http://schemas.microsoft.com/office/drawing/2014/main" id="{5EBB6E56-3A90-315E-45BF-C210498F1D3E}"/>
                </a:ext>
              </a:extLst>
            </p:cNvPr>
            <p:cNvSpPr/>
            <p:nvPr/>
          </p:nvSpPr>
          <p:spPr>
            <a:xfrm>
              <a:off x="3594034" y="8232113"/>
              <a:ext cx="1262237" cy="13050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155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" name="Google Shape;118;g572a84145efd230d_13">
              <a:extLst>
                <a:ext uri="{FF2B5EF4-FFF2-40B4-BE49-F238E27FC236}">
                  <a16:creationId xmlns:a16="http://schemas.microsoft.com/office/drawing/2014/main" id="{BB6210E4-8BCB-99AF-D8AB-805C4D66C92C}"/>
                </a:ext>
              </a:extLst>
            </p:cNvPr>
            <p:cNvSpPr/>
            <p:nvPr/>
          </p:nvSpPr>
          <p:spPr>
            <a:xfrm>
              <a:off x="3803446" y="8426955"/>
              <a:ext cx="841200" cy="9033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155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1" name="TextBox 80">
            <a:extLst>
              <a:ext uri="{FF2B5EF4-FFF2-40B4-BE49-F238E27FC236}">
                <a16:creationId xmlns:a16="http://schemas.microsoft.com/office/drawing/2014/main" id="{E9096BEF-7E66-E755-E42C-FFC991A804C5}"/>
              </a:ext>
            </a:extLst>
          </p:cNvPr>
          <p:cNvSpPr txBox="1"/>
          <p:nvPr/>
        </p:nvSpPr>
        <p:spPr>
          <a:xfrm>
            <a:off x="7688842" y="3788837"/>
            <a:ext cx="9174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11</a:t>
            </a:r>
          </a:p>
        </p:txBody>
      </p:sp>
      <p:sp>
        <p:nvSpPr>
          <p:cNvPr id="82" name="Google Shape;121;g572a84145efd230d_13">
            <a:extLst>
              <a:ext uri="{FF2B5EF4-FFF2-40B4-BE49-F238E27FC236}">
                <a16:creationId xmlns:a16="http://schemas.microsoft.com/office/drawing/2014/main" id="{015C10F1-DE30-7872-64B1-6B368C95003B}"/>
              </a:ext>
            </a:extLst>
          </p:cNvPr>
          <p:cNvSpPr txBox="1"/>
          <p:nvPr/>
        </p:nvSpPr>
        <p:spPr>
          <a:xfrm>
            <a:off x="1100718" y="27135"/>
            <a:ext cx="7523717" cy="58473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>
                <a:solidFill>
                  <a:schemeClr val="tx1"/>
                </a:solidFill>
                <a:latin typeface="Aptos"/>
                <a:ea typeface="Calibri"/>
                <a:cs typeface="Calibri"/>
                <a:sym typeface="Calibri"/>
              </a:rPr>
              <a:t>Design and Technology Learning Journey</a:t>
            </a:r>
            <a:endParaRPr sz="3200">
              <a:solidFill>
                <a:schemeClr val="tx1"/>
              </a:solidFill>
              <a:latin typeface="Aptos"/>
            </a:endParaRPr>
          </a:p>
        </p:txBody>
      </p:sp>
      <p:pic>
        <p:nvPicPr>
          <p:cNvPr id="83" name="Picture 2" descr="Westcountry Schools Trust">
            <a:extLst>
              <a:ext uri="{FF2B5EF4-FFF2-40B4-BE49-F238E27FC236}">
                <a16:creationId xmlns:a16="http://schemas.microsoft.com/office/drawing/2014/main" id="{F6C3B0B9-C1F0-C44E-4BD6-A57C31163D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saturation sat="19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4747" y="108889"/>
            <a:ext cx="852006" cy="654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BE2F6377-DC34-8143-7DB3-279BF522F2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42" y="27242"/>
            <a:ext cx="1236856" cy="725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94989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e071e11-d068-494d-93e0-4693d941b853" xsi:nil="true"/>
    <lcf76f155ced4ddcb4097134ff3c332f xmlns="437e6da8-daa5-493e-91db-7327883a71d6">
      <Terms xmlns="http://schemas.microsoft.com/office/infopath/2007/PartnerControls"/>
    </lcf76f155ced4ddcb4097134ff3c332f>
    <Week10 xmlns="437e6da8-daa5-493e-91db-7327883a71d6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486EB2ED63E1F479EE2CB0F78B2DF05" ma:contentTypeVersion="20" ma:contentTypeDescription="Create a new document." ma:contentTypeScope="" ma:versionID="5b756f44af20b09bb5ca135328fc161c">
  <xsd:schema xmlns:xsd="http://www.w3.org/2001/XMLSchema" xmlns:xs="http://www.w3.org/2001/XMLSchema" xmlns:p="http://schemas.microsoft.com/office/2006/metadata/properties" xmlns:ns2="437e6da8-daa5-493e-91db-7327883a71d6" xmlns:ns3="0e071e11-d068-494d-93e0-4693d941b853" targetNamespace="http://schemas.microsoft.com/office/2006/metadata/properties" ma:root="true" ma:fieldsID="a0bd1ab31aa6244c8ec35aa13e2fa062" ns2:_="" ns3:_="">
    <xsd:import namespace="437e6da8-daa5-493e-91db-7327883a71d6"/>
    <xsd:import namespace="0e071e11-d068-494d-93e0-4693d941b8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  <xsd:element ref="ns2:MediaServiceLocation" minOccurs="0"/>
                <xsd:element ref="ns2:MediaServiceBillingMetadata" minOccurs="0"/>
                <xsd:element ref="ns2:Week10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7e6da8-daa5-493e-91db-7327883a71d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1dc8a44a-5ee6-4d2e-abde-10b85be2680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  <xsd:element name="Week10" ma:index="26" nillable="true" ma:displayName="Week 10" ma:format="DateOnly" ma:internalName="Week10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e071e11-d068-494d-93e0-4693d941b853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677f0a86-e88f-4e4b-8894-15fb1fb48623}" ma:internalName="TaxCatchAll" ma:showField="CatchAllData" ma:web="0e071e11-d068-494d-93e0-4693d941b8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3087BB4-319B-4A1E-B69A-F2E695B675DA}">
  <ds:schemaRefs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schemas.microsoft.com/office/2006/documentManagement/types"/>
    <ds:schemaRef ds:uri="f5f04553-c8f0-433c-9710-7b2799b82bd5"/>
    <ds:schemaRef ds:uri="b8361a23-32d0-4b68-affe-0c1a7de4f36f"/>
    <ds:schemaRef ds:uri="http://purl.org/dc/dcmitype/"/>
    <ds:schemaRef ds:uri="http://schemas.microsoft.com/office/2006/metadata/properties"/>
    <ds:schemaRef ds:uri="http://www.w3.org/XML/1998/namespace"/>
    <ds:schemaRef ds:uri="http://purl.org/dc/elements/1.1/"/>
    <ds:schemaRef ds:uri="0e071e11-d068-494d-93e0-4693d941b853"/>
    <ds:schemaRef ds:uri="437e6da8-daa5-493e-91db-7327883a71d6"/>
  </ds:schemaRefs>
</ds:datastoreItem>
</file>

<file path=customXml/itemProps2.xml><?xml version="1.0" encoding="utf-8"?>
<ds:datastoreItem xmlns:ds="http://schemas.openxmlformats.org/officeDocument/2006/customXml" ds:itemID="{A3F4A6AC-C7B8-4E3C-B9B2-C3970AC4D33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F5F7CBA-6603-448E-AA8C-E7A6600839E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37e6da8-daa5-493e-91db-7327883a71d6"/>
    <ds:schemaRef ds:uri="0e071e11-d068-494d-93e0-4693d941b8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549</Words>
  <Application>Microsoft Office PowerPoint</Application>
  <PresentationFormat>Custom</PresentationFormat>
  <Paragraphs>112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Lee Peachey</dc:creator>
  <cp:lastModifiedBy>SJS - Emma Probets</cp:lastModifiedBy>
  <cp:revision>7</cp:revision>
  <dcterms:created xsi:type="dcterms:W3CDTF">2018-02-08T08:28:53Z</dcterms:created>
  <dcterms:modified xsi:type="dcterms:W3CDTF">2026-07-14T12:34:29Z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0x0101002486EB2ED63E1F479EE2CB0F78B2DF05</vt:lpwstr>
  </property>
  <property fmtid="{D5CDD505-2E9C-101B-9397-08002B2CF9AE}" pid="3" name="MediaServiceImageTags">
    <vt:lpwstr/>
  </property>
</Properties>
</file>