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6"/>
  </p:notesMasterIdLst>
  <p:sldIdLst>
    <p:sldId id="257" r:id="rId5"/>
  </p:sldIdLst>
  <p:sldSz cx="9720263" cy="144002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144856"/>
    <a:srgbClr val="175A68"/>
    <a:srgbClr val="FE5E00"/>
    <a:srgbClr val="F8B3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2F8DEB-47CA-406C-ADC4-E03F9DFD47B8}" v="5" dt="2026-06-15T15:19:42.1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0000" autoAdjust="0"/>
    <p:restoredTop sz="95833" autoAdjust="0"/>
  </p:normalViewPr>
  <p:slideViewPr>
    <p:cSldViewPr snapToGrid="0">
      <p:cViewPr varScale="1">
        <p:scale>
          <a:sx n="53" d="100"/>
          <a:sy n="53" d="100"/>
        </p:scale>
        <p:origin x="388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EA94C-77A3-2040-8584-2856F8330D11}" type="datetimeFigureOut">
              <a:rPr lang="en-US" smtClean="0"/>
              <a:t>10/9/2026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68538" y="1241425"/>
            <a:ext cx="22606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A575A-FE42-F34E-BE8D-35435E3FEA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48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1pPr>
    <a:lvl2pPr marL="465338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2pPr>
    <a:lvl3pPr marL="930676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3pPr>
    <a:lvl4pPr marL="1396014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4pPr>
    <a:lvl5pPr marL="1861353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5pPr>
    <a:lvl6pPr marL="2326691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6pPr>
    <a:lvl7pPr marL="2792029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7pPr>
    <a:lvl8pPr marL="3257367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8pPr>
    <a:lvl9pPr marL="3722705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68538" y="1241425"/>
            <a:ext cx="226060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A575A-FE42-F34E-BE8D-35435E3FEA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334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356703"/>
            <a:ext cx="8262224" cy="5013407"/>
          </a:xfrm>
        </p:spPr>
        <p:txBody>
          <a:bodyPr anchor="b"/>
          <a:lstStyle>
            <a:lvl1pPr algn="ctr"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7563446"/>
            <a:ext cx="7290197" cy="3476717"/>
          </a:xfrm>
        </p:spPr>
        <p:txBody>
          <a:bodyPr/>
          <a:lstStyle>
            <a:lvl1pPr marL="0" indent="0" algn="ctr">
              <a:buNone/>
              <a:defRPr sz="2551"/>
            </a:lvl1pPr>
            <a:lvl2pPr marL="486004" indent="0" algn="ctr">
              <a:buNone/>
              <a:defRPr sz="2126"/>
            </a:lvl2pPr>
            <a:lvl3pPr marL="972007" indent="0" algn="ctr">
              <a:buNone/>
              <a:defRPr sz="1913"/>
            </a:lvl3pPr>
            <a:lvl4pPr marL="1458011" indent="0" algn="ctr">
              <a:buNone/>
              <a:defRPr sz="1701"/>
            </a:lvl4pPr>
            <a:lvl5pPr marL="1944014" indent="0" algn="ctr">
              <a:buNone/>
              <a:defRPr sz="1701"/>
            </a:lvl5pPr>
            <a:lvl6pPr marL="2430018" indent="0" algn="ctr">
              <a:buNone/>
              <a:defRPr sz="1701"/>
            </a:lvl6pPr>
            <a:lvl7pPr marL="2916022" indent="0" algn="ctr">
              <a:buNone/>
              <a:defRPr sz="1701"/>
            </a:lvl7pPr>
            <a:lvl8pPr marL="3402025" indent="0" algn="ctr">
              <a:buNone/>
              <a:defRPr sz="1701"/>
            </a:lvl8pPr>
            <a:lvl9pPr marL="3888029" indent="0" algn="ctr">
              <a:buNone/>
              <a:defRPr sz="17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09/10/2026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677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09/10/2026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7603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3590057"/>
            <a:ext cx="8383727" cy="5990088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9636813"/>
            <a:ext cx="8383727" cy="3150046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09/10/2026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3710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3833390"/>
            <a:ext cx="4131112" cy="91368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3833390"/>
            <a:ext cx="4131112" cy="91368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09/10/2026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9999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766681"/>
            <a:ext cx="8383727" cy="27833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3530053"/>
            <a:ext cx="4112126" cy="173002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5260078"/>
            <a:ext cx="4112126" cy="77367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3530053"/>
            <a:ext cx="4132378" cy="173002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5260078"/>
            <a:ext cx="4132378" cy="77367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09/10/2026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6107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09/10/2026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890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09/10/2026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0254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60014"/>
            <a:ext cx="3135038" cy="336005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2073367"/>
            <a:ext cx="4920883" cy="10233485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4320064"/>
            <a:ext cx="3135038" cy="8003453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09/10/2026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2196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60014"/>
            <a:ext cx="3135038" cy="336005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2073367"/>
            <a:ext cx="4920883" cy="10233485"/>
          </a:xfrm>
        </p:spPr>
        <p:txBody>
          <a:bodyPr anchor="t"/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4320064"/>
            <a:ext cx="3135038" cy="8003453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09/10/2026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689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09/10/2026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8749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766678"/>
            <a:ext cx="2095932" cy="122035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766678"/>
            <a:ext cx="6166292" cy="122035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09/10/2026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0643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8268" y="766681"/>
            <a:ext cx="8383727" cy="2783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68" y="3833390"/>
            <a:ext cx="8383727" cy="913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268" y="13346867"/>
            <a:ext cx="2187059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CC7FA-4DC8-4AC2-8BC3-7D8537098B71}" type="datetimeFigureOut">
              <a:rPr lang="en-GB" smtClean="0"/>
              <a:t>09/10/2026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9837" y="13346867"/>
            <a:ext cx="3280589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64936" y="13346867"/>
            <a:ext cx="2187059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9427D-ACDB-44CB-AE16-16FE043BA36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925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72007" rtl="0" eaLnBrk="1" latinLnBrk="0" hangingPunct="1">
        <a:lnSpc>
          <a:spcPct val="90000"/>
        </a:lnSpc>
        <a:spcBef>
          <a:spcPct val="0"/>
        </a:spcBef>
        <a:buNone/>
        <a:defRPr sz="46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002" indent="-243002" algn="l" defTabSz="972007" rtl="0" eaLnBrk="1" latinLnBrk="0" hangingPunct="1">
        <a:lnSpc>
          <a:spcPct val="90000"/>
        </a:lnSpc>
        <a:spcBef>
          <a:spcPts val="1063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29005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2pPr>
      <a:lvl3pPr marL="1215009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70101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2187016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tiff"/><Relationship Id="rId18" Type="http://schemas.openxmlformats.org/officeDocument/2006/relationships/image" Target="../media/image16.jpeg"/><Relationship Id="rId26" Type="http://schemas.openxmlformats.org/officeDocument/2006/relationships/image" Target="../media/image24.png"/><Relationship Id="rId39" Type="http://schemas.openxmlformats.org/officeDocument/2006/relationships/image" Target="../media/image36.png"/><Relationship Id="rId21" Type="http://schemas.openxmlformats.org/officeDocument/2006/relationships/image" Target="../media/image19.png"/><Relationship Id="rId34" Type="http://schemas.openxmlformats.org/officeDocument/2006/relationships/image" Target="../media/image31.png"/><Relationship Id="rId42" Type="http://schemas.openxmlformats.org/officeDocument/2006/relationships/image" Target="../media/image39.pn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eg"/><Relationship Id="rId29" Type="http://schemas.openxmlformats.org/officeDocument/2006/relationships/image" Target="../media/image27.jpeg"/><Relationship Id="rId41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11" Type="http://schemas.openxmlformats.org/officeDocument/2006/relationships/image" Target="../media/image9.tiff"/><Relationship Id="rId24" Type="http://schemas.openxmlformats.org/officeDocument/2006/relationships/image" Target="../media/image22.jpeg"/><Relationship Id="rId32" Type="http://schemas.microsoft.com/office/2007/relationships/hdphoto" Target="../media/hdphoto1.wdp"/><Relationship Id="rId37" Type="http://schemas.openxmlformats.org/officeDocument/2006/relationships/image" Target="../media/image34.png"/><Relationship Id="rId40" Type="http://schemas.openxmlformats.org/officeDocument/2006/relationships/image" Target="../media/image37.png"/><Relationship Id="rId5" Type="http://schemas.openxmlformats.org/officeDocument/2006/relationships/image" Target="../media/image3.tiff"/><Relationship Id="rId15" Type="http://schemas.openxmlformats.org/officeDocument/2006/relationships/image" Target="../media/image13.tiff"/><Relationship Id="rId23" Type="http://schemas.openxmlformats.org/officeDocument/2006/relationships/image" Target="../media/image21.jpeg"/><Relationship Id="rId28" Type="http://schemas.openxmlformats.org/officeDocument/2006/relationships/image" Target="../media/image26.jpeg"/><Relationship Id="rId36" Type="http://schemas.openxmlformats.org/officeDocument/2006/relationships/image" Target="../media/image33.png"/><Relationship Id="rId10" Type="http://schemas.openxmlformats.org/officeDocument/2006/relationships/image" Target="../media/image8.tiff"/><Relationship Id="rId19" Type="http://schemas.openxmlformats.org/officeDocument/2006/relationships/image" Target="../media/image17.jpeg"/><Relationship Id="rId31" Type="http://schemas.openxmlformats.org/officeDocument/2006/relationships/image" Target="../media/image29.png"/><Relationship Id="rId4" Type="http://schemas.openxmlformats.org/officeDocument/2006/relationships/image" Target="../media/image2.tiff"/><Relationship Id="rId9" Type="http://schemas.openxmlformats.org/officeDocument/2006/relationships/image" Target="../media/image7.tiff"/><Relationship Id="rId14" Type="http://schemas.openxmlformats.org/officeDocument/2006/relationships/image" Target="../media/image12.tiff"/><Relationship Id="rId22" Type="http://schemas.openxmlformats.org/officeDocument/2006/relationships/image" Target="../media/image20.jpeg"/><Relationship Id="rId27" Type="http://schemas.openxmlformats.org/officeDocument/2006/relationships/image" Target="../media/image25.jpeg"/><Relationship Id="rId30" Type="http://schemas.openxmlformats.org/officeDocument/2006/relationships/image" Target="../media/image28.jpeg"/><Relationship Id="rId35" Type="http://schemas.openxmlformats.org/officeDocument/2006/relationships/image" Target="../media/image32.png"/><Relationship Id="rId8" Type="http://schemas.openxmlformats.org/officeDocument/2006/relationships/image" Target="../media/image6.png"/><Relationship Id="rId3" Type="http://schemas.openxmlformats.org/officeDocument/2006/relationships/image" Target="../media/image1.tiff"/><Relationship Id="rId12" Type="http://schemas.openxmlformats.org/officeDocument/2006/relationships/image" Target="../media/image10.tiff"/><Relationship Id="rId17" Type="http://schemas.openxmlformats.org/officeDocument/2006/relationships/image" Target="../media/image15.gif"/><Relationship Id="rId25" Type="http://schemas.openxmlformats.org/officeDocument/2006/relationships/image" Target="../media/image23.jpeg"/><Relationship Id="rId33" Type="http://schemas.openxmlformats.org/officeDocument/2006/relationships/image" Target="../media/image30.png"/><Relationship Id="rId38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Rectangle 399">
            <a:extLst>
              <a:ext uri="{FF2B5EF4-FFF2-40B4-BE49-F238E27FC236}">
                <a16:creationId xmlns:a16="http://schemas.microsoft.com/office/drawing/2014/main" id="{001523A3-D0A5-3447-9A4B-DA59FA07C8E9}"/>
              </a:ext>
            </a:extLst>
          </p:cNvPr>
          <p:cNvSpPr/>
          <p:nvPr/>
        </p:nvSpPr>
        <p:spPr>
          <a:xfrm>
            <a:off x="1934062" y="18564605"/>
            <a:ext cx="422847" cy="903311"/>
          </a:xfrm>
          <a:prstGeom prst="rect">
            <a:avLst/>
          </a:prstGeom>
          <a:solidFill>
            <a:srgbClr val="144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9" name="Picture 268">
            <a:extLst>
              <a:ext uri="{FF2B5EF4-FFF2-40B4-BE49-F238E27FC236}">
                <a16:creationId xmlns:a16="http://schemas.microsoft.com/office/drawing/2014/main" id="{3D35D7D2-2E2B-AC4E-B8C7-CD4BAAE7209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11011" y="1860003"/>
            <a:ext cx="1291942" cy="1085606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A64C4A1A-908F-194D-8BD2-E2FB6532B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440" y="3416322"/>
            <a:ext cx="389198" cy="389198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88E25BB7-F7CC-5046-9D68-96B08140A1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9169" y="5646236"/>
            <a:ext cx="296613" cy="296613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E6EA146E-F3AB-9F41-AC30-B5E7322620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394" y="9831400"/>
            <a:ext cx="437987" cy="4695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1C9BE09-77E1-3449-8E3A-DD6651C0390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8115"/>
          <a:stretch/>
        </p:blipFill>
        <p:spPr>
          <a:xfrm>
            <a:off x="2626908" y="12271811"/>
            <a:ext cx="1147865" cy="51810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992F599-8899-D647-AC07-DBBE446838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9102" y="11908827"/>
            <a:ext cx="512068" cy="582143"/>
          </a:xfrm>
          <a:prstGeom prst="rect">
            <a:avLst/>
          </a:prstGeom>
        </p:spPr>
      </p:pic>
      <p:sp>
        <p:nvSpPr>
          <p:cNvPr id="15" name="Block Arc 14">
            <a:extLst>
              <a:ext uri="{FF2B5EF4-FFF2-40B4-BE49-F238E27FC236}">
                <a16:creationId xmlns:a16="http://schemas.microsoft.com/office/drawing/2014/main" id="{D2F97453-494C-5746-8E17-4A67EE1BF309}"/>
              </a:ext>
            </a:extLst>
          </p:cNvPr>
          <p:cNvSpPr/>
          <p:nvPr/>
        </p:nvSpPr>
        <p:spPr>
          <a:xfrm rot="16200000">
            <a:off x="720802" y="9535638"/>
            <a:ext cx="2780711" cy="2184401"/>
          </a:xfrm>
          <a:prstGeom prst="blockArc">
            <a:avLst>
              <a:gd name="adj1" fmla="val 10794188"/>
              <a:gd name="adj2" fmla="val 156513"/>
              <a:gd name="adj3" fmla="val 2821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361D24CC-941E-4C47-B0EC-E144352A4A74}"/>
              </a:ext>
            </a:extLst>
          </p:cNvPr>
          <p:cNvSpPr/>
          <p:nvPr/>
        </p:nvSpPr>
        <p:spPr>
          <a:xfrm>
            <a:off x="2111157" y="11407466"/>
            <a:ext cx="6361359" cy="6107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Block Arc 131">
            <a:extLst>
              <a:ext uri="{FF2B5EF4-FFF2-40B4-BE49-F238E27FC236}">
                <a16:creationId xmlns:a16="http://schemas.microsoft.com/office/drawing/2014/main" id="{2ABDDAA7-1330-5846-8957-036F466F9A01}"/>
              </a:ext>
            </a:extLst>
          </p:cNvPr>
          <p:cNvSpPr/>
          <p:nvPr/>
        </p:nvSpPr>
        <p:spPr>
          <a:xfrm rot="5400000" flipH="1">
            <a:off x="6432750" y="7343263"/>
            <a:ext cx="2847722" cy="2184401"/>
          </a:xfrm>
          <a:prstGeom prst="blockArc">
            <a:avLst>
              <a:gd name="adj1" fmla="val 10800000"/>
              <a:gd name="adj2" fmla="val 1572"/>
              <a:gd name="adj3" fmla="val 2764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8EE221F3-E29A-7E44-BA3E-4DDEF353168D}"/>
              </a:ext>
            </a:extLst>
          </p:cNvPr>
          <p:cNvSpPr/>
          <p:nvPr/>
        </p:nvSpPr>
        <p:spPr>
          <a:xfrm>
            <a:off x="2111157" y="9237484"/>
            <a:ext cx="5842000" cy="6218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BA4EACD-79B2-9047-926C-4179677F6DF3}"/>
              </a:ext>
            </a:extLst>
          </p:cNvPr>
          <p:cNvSpPr/>
          <p:nvPr/>
        </p:nvSpPr>
        <p:spPr>
          <a:xfrm>
            <a:off x="1827621" y="7016726"/>
            <a:ext cx="5841604" cy="6549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6" name="Block Arc 135">
            <a:extLst>
              <a:ext uri="{FF2B5EF4-FFF2-40B4-BE49-F238E27FC236}">
                <a16:creationId xmlns:a16="http://schemas.microsoft.com/office/drawing/2014/main" id="{28EF7BC0-BD7F-BD4C-8DBE-13C9030B0FE6}"/>
              </a:ext>
            </a:extLst>
          </p:cNvPr>
          <p:cNvSpPr/>
          <p:nvPr/>
        </p:nvSpPr>
        <p:spPr>
          <a:xfrm rot="16200000">
            <a:off x="606494" y="5175196"/>
            <a:ext cx="2844581" cy="2229301"/>
          </a:xfrm>
          <a:prstGeom prst="blockArc">
            <a:avLst>
              <a:gd name="adj1" fmla="val 10726998"/>
              <a:gd name="adj2" fmla="val 263439"/>
              <a:gd name="adj3" fmla="val 2851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0" name="Block Arc 139">
            <a:extLst>
              <a:ext uri="{FF2B5EF4-FFF2-40B4-BE49-F238E27FC236}">
                <a16:creationId xmlns:a16="http://schemas.microsoft.com/office/drawing/2014/main" id="{E050A4CB-2DFF-4C43-B71B-CB7634BAF8C7}"/>
              </a:ext>
            </a:extLst>
          </p:cNvPr>
          <p:cNvSpPr/>
          <p:nvPr/>
        </p:nvSpPr>
        <p:spPr>
          <a:xfrm rot="5400000" flipH="1">
            <a:off x="6343770" y="2944609"/>
            <a:ext cx="2847722" cy="2287911"/>
          </a:xfrm>
          <a:prstGeom prst="blockArc">
            <a:avLst>
              <a:gd name="adj1" fmla="val 10800000"/>
              <a:gd name="adj2" fmla="val 1572"/>
              <a:gd name="adj3" fmla="val 2764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4ED9223C-B305-724C-860B-8788F8ED72BC}"/>
              </a:ext>
            </a:extLst>
          </p:cNvPr>
          <p:cNvSpPr/>
          <p:nvPr/>
        </p:nvSpPr>
        <p:spPr>
          <a:xfrm>
            <a:off x="1976083" y="4866904"/>
            <a:ext cx="5909338" cy="652772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5B6ECEE5-8B0A-BE49-88D6-380CCB5771D4}"/>
              </a:ext>
            </a:extLst>
          </p:cNvPr>
          <p:cNvSpPr/>
          <p:nvPr/>
        </p:nvSpPr>
        <p:spPr>
          <a:xfrm>
            <a:off x="2057603" y="2707002"/>
            <a:ext cx="5827822" cy="6173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73B2E537-2E94-164D-A891-794C913A475F}"/>
              </a:ext>
            </a:extLst>
          </p:cNvPr>
          <p:cNvSpPr/>
          <p:nvPr/>
        </p:nvSpPr>
        <p:spPr>
          <a:xfrm>
            <a:off x="7524537" y="2506253"/>
            <a:ext cx="1214980" cy="1304869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7F00163B-8BDB-AF44-A463-AD1ACB8794F0}"/>
              </a:ext>
            </a:extLst>
          </p:cNvPr>
          <p:cNvSpPr/>
          <p:nvPr/>
        </p:nvSpPr>
        <p:spPr>
          <a:xfrm>
            <a:off x="7711494" y="2707037"/>
            <a:ext cx="841075" cy="9033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id="{ACF0C630-75E2-F848-B9E5-7E5905E2C993}"/>
              </a:ext>
            </a:extLst>
          </p:cNvPr>
          <p:cNvSpPr/>
          <p:nvPr/>
        </p:nvSpPr>
        <p:spPr>
          <a:xfrm>
            <a:off x="1190286" y="6612491"/>
            <a:ext cx="1214980" cy="130486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Oval 224">
            <a:extLst>
              <a:ext uri="{FF2B5EF4-FFF2-40B4-BE49-F238E27FC236}">
                <a16:creationId xmlns:a16="http://schemas.microsoft.com/office/drawing/2014/main" id="{37258FC4-E633-1F40-B961-0AFD7DEF4AD4}"/>
              </a:ext>
            </a:extLst>
          </p:cNvPr>
          <p:cNvSpPr/>
          <p:nvPr/>
        </p:nvSpPr>
        <p:spPr>
          <a:xfrm>
            <a:off x="1377241" y="6813275"/>
            <a:ext cx="841075" cy="9033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A716D0B4-6237-2645-A384-C1B927AF0552}"/>
              </a:ext>
            </a:extLst>
          </p:cNvPr>
          <p:cNvSpPr/>
          <p:nvPr/>
        </p:nvSpPr>
        <p:spPr>
          <a:xfrm>
            <a:off x="7564730" y="6833406"/>
            <a:ext cx="1214980" cy="1304869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7112001F-C49E-A041-A930-D9070852FCB6}"/>
              </a:ext>
            </a:extLst>
          </p:cNvPr>
          <p:cNvSpPr/>
          <p:nvPr/>
        </p:nvSpPr>
        <p:spPr>
          <a:xfrm>
            <a:off x="7751686" y="7034190"/>
            <a:ext cx="841075" cy="9033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AB96207F-9876-7A4C-8CB8-0378596E3D43}"/>
              </a:ext>
            </a:extLst>
          </p:cNvPr>
          <p:cNvSpPr/>
          <p:nvPr/>
        </p:nvSpPr>
        <p:spPr>
          <a:xfrm>
            <a:off x="700517" y="10280369"/>
            <a:ext cx="1214980" cy="1304869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78D87C2B-4ED1-1C4B-B314-D95374A7846D}"/>
              </a:ext>
            </a:extLst>
          </p:cNvPr>
          <p:cNvSpPr/>
          <p:nvPr/>
        </p:nvSpPr>
        <p:spPr>
          <a:xfrm>
            <a:off x="887472" y="10481153"/>
            <a:ext cx="841075" cy="9033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riangle 45">
            <a:extLst>
              <a:ext uri="{FF2B5EF4-FFF2-40B4-BE49-F238E27FC236}">
                <a16:creationId xmlns:a16="http://schemas.microsoft.com/office/drawing/2014/main" id="{B85D31BE-9BE0-3341-86C3-0BFD563EAA1B}"/>
              </a:ext>
            </a:extLst>
          </p:cNvPr>
          <p:cNvSpPr/>
          <p:nvPr/>
        </p:nvSpPr>
        <p:spPr>
          <a:xfrm rot="16200000">
            <a:off x="1214007" y="2626087"/>
            <a:ext cx="938427" cy="735966"/>
          </a:xfrm>
          <a:prstGeom prst="triangl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BE9DFE9-D2AE-C14C-AB63-41C6DF192559}"/>
              </a:ext>
            </a:extLst>
          </p:cNvPr>
          <p:cNvSpPr txBox="1"/>
          <p:nvPr/>
        </p:nvSpPr>
        <p:spPr>
          <a:xfrm>
            <a:off x="870633" y="10556024"/>
            <a:ext cx="841074" cy="27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1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YEAR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87A07DE-C984-5043-ABB4-D3D967D43357}"/>
              </a:ext>
            </a:extLst>
          </p:cNvPr>
          <p:cNvSpPr txBox="1"/>
          <p:nvPr/>
        </p:nvSpPr>
        <p:spPr>
          <a:xfrm>
            <a:off x="876818" y="10592870"/>
            <a:ext cx="841074" cy="831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1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2392CED-199C-044B-8C83-9528D182044C}"/>
              </a:ext>
            </a:extLst>
          </p:cNvPr>
          <p:cNvSpPr txBox="1"/>
          <p:nvPr/>
        </p:nvSpPr>
        <p:spPr>
          <a:xfrm>
            <a:off x="7745494" y="7088770"/>
            <a:ext cx="841074" cy="27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1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YEAR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EC6A36B-BE5D-9742-9412-BEDB5350E9B4}"/>
              </a:ext>
            </a:extLst>
          </p:cNvPr>
          <p:cNvSpPr txBox="1"/>
          <p:nvPr/>
        </p:nvSpPr>
        <p:spPr>
          <a:xfrm>
            <a:off x="7751683" y="7125614"/>
            <a:ext cx="841074" cy="831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1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42C74E4-6C67-AB42-B00E-14010A9DAB4A}"/>
              </a:ext>
            </a:extLst>
          </p:cNvPr>
          <p:cNvSpPr txBox="1"/>
          <p:nvPr/>
        </p:nvSpPr>
        <p:spPr>
          <a:xfrm>
            <a:off x="1378962" y="6879370"/>
            <a:ext cx="841074" cy="27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1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YEAR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8E84878-B999-3E45-A62E-A5D9A1ABF6E1}"/>
              </a:ext>
            </a:extLst>
          </p:cNvPr>
          <p:cNvSpPr txBox="1"/>
          <p:nvPr/>
        </p:nvSpPr>
        <p:spPr>
          <a:xfrm>
            <a:off x="1385149" y="6916217"/>
            <a:ext cx="841074" cy="831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1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60EBA4B-8AEC-D046-B76B-ED0FD5A6C7DD}"/>
              </a:ext>
            </a:extLst>
          </p:cNvPr>
          <p:cNvSpPr txBox="1"/>
          <p:nvPr/>
        </p:nvSpPr>
        <p:spPr>
          <a:xfrm>
            <a:off x="7705303" y="2731291"/>
            <a:ext cx="841074" cy="27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1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YEAR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219AB6F-CC39-9542-9CB4-66613FD228E7}"/>
              </a:ext>
            </a:extLst>
          </p:cNvPr>
          <p:cNvSpPr txBox="1"/>
          <p:nvPr/>
        </p:nvSpPr>
        <p:spPr>
          <a:xfrm>
            <a:off x="7711490" y="2768137"/>
            <a:ext cx="841074" cy="831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1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80735897-8BBA-DB41-B061-A9B018CCEA5B}"/>
              </a:ext>
            </a:extLst>
          </p:cNvPr>
          <p:cNvSpPr/>
          <p:nvPr/>
        </p:nvSpPr>
        <p:spPr>
          <a:xfrm>
            <a:off x="4428468" y="4498599"/>
            <a:ext cx="1214980" cy="130486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3" name="Oval 222">
            <a:extLst>
              <a:ext uri="{FF2B5EF4-FFF2-40B4-BE49-F238E27FC236}">
                <a16:creationId xmlns:a16="http://schemas.microsoft.com/office/drawing/2014/main" id="{B86E97AE-F6AD-3941-9977-D85456F283F2}"/>
              </a:ext>
            </a:extLst>
          </p:cNvPr>
          <p:cNvSpPr/>
          <p:nvPr/>
        </p:nvSpPr>
        <p:spPr>
          <a:xfrm>
            <a:off x="4615424" y="4699383"/>
            <a:ext cx="841075" cy="9033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97388CA-480C-FF4C-8413-3D86DF3CDAEA}"/>
              </a:ext>
            </a:extLst>
          </p:cNvPr>
          <p:cNvSpPr txBox="1"/>
          <p:nvPr/>
        </p:nvSpPr>
        <p:spPr>
          <a:xfrm>
            <a:off x="4610320" y="4713978"/>
            <a:ext cx="841074" cy="27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1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YEAR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418B80D-A453-EC4A-95CC-6785F89B09BA}"/>
              </a:ext>
            </a:extLst>
          </p:cNvPr>
          <p:cNvSpPr txBox="1"/>
          <p:nvPr/>
        </p:nvSpPr>
        <p:spPr>
          <a:xfrm>
            <a:off x="4616508" y="4750824"/>
            <a:ext cx="841074" cy="831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1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67D857C8-6DBF-1441-BED6-4FF1EB531C36}"/>
              </a:ext>
            </a:extLst>
          </p:cNvPr>
          <p:cNvSpPr/>
          <p:nvPr/>
        </p:nvSpPr>
        <p:spPr>
          <a:xfrm>
            <a:off x="5844151" y="11036573"/>
            <a:ext cx="1214980" cy="1304869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FA468CC4-DA3D-D04C-A0F3-908B66B1ED58}"/>
              </a:ext>
            </a:extLst>
          </p:cNvPr>
          <p:cNvSpPr/>
          <p:nvPr/>
        </p:nvSpPr>
        <p:spPr>
          <a:xfrm>
            <a:off x="6031106" y="11237360"/>
            <a:ext cx="841075" cy="9033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4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A47D14-6621-B142-8EB1-01BD03E6B204}"/>
              </a:ext>
            </a:extLst>
          </p:cNvPr>
          <p:cNvSpPr txBox="1"/>
          <p:nvPr/>
        </p:nvSpPr>
        <p:spPr>
          <a:xfrm>
            <a:off x="6031104" y="11458159"/>
            <a:ext cx="841074" cy="461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1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PRIMARY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1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SCHOOL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B8A1726-BF9D-A24C-9FBF-5604C5D9EE7E}"/>
              </a:ext>
            </a:extLst>
          </p:cNvPr>
          <p:cNvCxnSpPr>
            <a:cxnSpLocks/>
          </p:cNvCxnSpPr>
          <p:nvPr/>
        </p:nvCxnSpPr>
        <p:spPr>
          <a:xfrm flipV="1">
            <a:off x="7677834" y="11743496"/>
            <a:ext cx="0" cy="747474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A387A55-7789-A34F-867D-72AA9CFF66F4}"/>
              </a:ext>
            </a:extLst>
          </p:cNvPr>
          <p:cNvSpPr txBox="1"/>
          <p:nvPr/>
        </p:nvSpPr>
        <p:spPr>
          <a:xfrm>
            <a:off x="7686231" y="12079568"/>
            <a:ext cx="942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The beginning of a lifelong love of language learning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D43B973-AA12-4345-90A5-05DCC0B4FECD}"/>
              </a:ext>
            </a:extLst>
          </p:cNvPr>
          <p:cNvSpPr txBox="1"/>
          <p:nvPr/>
        </p:nvSpPr>
        <p:spPr>
          <a:xfrm>
            <a:off x="6924768" y="10729250"/>
            <a:ext cx="8487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Develop a curiosity for other cultures 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F347F049-5853-0C49-B90B-3270038CAC6A}"/>
              </a:ext>
            </a:extLst>
          </p:cNvPr>
          <p:cNvCxnSpPr>
            <a:cxnSpLocks/>
          </p:cNvCxnSpPr>
          <p:nvPr/>
        </p:nvCxnSpPr>
        <p:spPr>
          <a:xfrm>
            <a:off x="7415458" y="11223447"/>
            <a:ext cx="0" cy="51012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BD8ADA5-D946-5C42-A4AE-03B3AA1B8A94}"/>
              </a:ext>
            </a:extLst>
          </p:cNvPr>
          <p:cNvCxnSpPr>
            <a:cxnSpLocks/>
          </p:cNvCxnSpPr>
          <p:nvPr/>
        </p:nvCxnSpPr>
        <p:spPr>
          <a:xfrm>
            <a:off x="5105919" y="11006461"/>
            <a:ext cx="0" cy="639664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4E64330C-E1D9-ED4C-A99A-71B1F661D561}"/>
              </a:ext>
            </a:extLst>
          </p:cNvPr>
          <p:cNvSpPr txBox="1"/>
          <p:nvPr/>
        </p:nvSpPr>
        <p:spPr>
          <a:xfrm>
            <a:off x="5032155" y="10764324"/>
            <a:ext cx="999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Visit the MFL department during our Open Evening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32DE9D9-B0B5-F742-8942-7B37AAB3C019}"/>
              </a:ext>
            </a:extLst>
          </p:cNvPr>
          <p:cNvCxnSpPr>
            <a:cxnSpLocks/>
          </p:cNvCxnSpPr>
          <p:nvPr/>
        </p:nvCxnSpPr>
        <p:spPr>
          <a:xfrm flipV="1">
            <a:off x="4486285" y="11692358"/>
            <a:ext cx="0" cy="82066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26F865FD-2884-AF4F-AF31-774B44DE16E8}"/>
              </a:ext>
            </a:extLst>
          </p:cNvPr>
          <p:cNvSpPr txBox="1"/>
          <p:nvPr/>
        </p:nvSpPr>
        <p:spPr>
          <a:xfrm>
            <a:off x="3942982" y="10597607"/>
            <a:ext cx="1145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Apply for a place at South Dartmoor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ED5654B3-6730-9743-8B5B-BB63078882F5}"/>
              </a:ext>
            </a:extLst>
          </p:cNvPr>
          <p:cNvCxnSpPr>
            <a:cxnSpLocks/>
          </p:cNvCxnSpPr>
          <p:nvPr/>
        </p:nvCxnSpPr>
        <p:spPr>
          <a:xfrm flipH="1">
            <a:off x="4170338" y="10977130"/>
            <a:ext cx="4221" cy="614744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43FCBD3-15AC-074B-89C1-9811AED33C3A}"/>
              </a:ext>
            </a:extLst>
          </p:cNvPr>
          <p:cNvCxnSpPr>
            <a:cxnSpLocks/>
          </p:cNvCxnSpPr>
          <p:nvPr/>
        </p:nvCxnSpPr>
        <p:spPr>
          <a:xfrm flipV="1">
            <a:off x="2975455" y="11740718"/>
            <a:ext cx="0" cy="602013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1A9F72DB-801B-1540-9027-8E9B8D266CA4}"/>
              </a:ext>
            </a:extLst>
          </p:cNvPr>
          <p:cNvSpPr txBox="1"/>
          <p:nvPr/>
        </p:nvSpPr>
        <p:spPr>
          <a:xfrm>
            <a:off x="2887972" y="12019757"/>
            <a:ext cx="942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Sit SATS in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Y6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54347FA-8CA5-B64D-85BC-64ED9061E462}"/>
              </a:ext>
            </a:extLst>
          </p:cNvPr>
          <p:cNvSpPr txBox="1"/>
          <p:nvPr/>
        </p:nvSpPr>
        <p:spPr>
          <a:xfrm>
            <a:off x="2473418" y="10908936"/>
            <a:ext cx="116668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Attend Y6 transition days and meet your MFL teachers</a:t>
            </a: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00E6D38E-3F60-8646-B0C0-1F4A34240498}"/>
              </a:ext>
            </a:extLst>
          </p:cNvPr>
          <p:cNvCxnSpPr>
            <a:cxnSpLocks/>
          </p:cNvCxnSpPr>
          <p:nvPr/>
        </p:nvCxnSpPr>
        <p:spPr>
          <a:xfrm>
            <a:off x="2381572" y="10987640"/>
            <a:ext cx="2708" cy="70052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Picture 85">
            <a:extLst>
              <a:ext uri="{FF2B5EF4-FFF2-40B4-BE49-F238E27FC236}">
                <a16:creationId xmlns:a16="http://schemas.microsoft.com/office/drawing/2014/main" id="{E2C681CE-4F5E-FE42-BDC2-CE2B81D6D5D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4406" r="530" b="32512"/>
          <a:stretch/>
        </p:blipFill>
        <p:spPr>
          <a:xfrm>
            <a:off x="1906731" y="10485538"/>
            <a:ext cx="1428811" cy="482693"/>
          </a:xfrm>
          <a:prstGeom prst="rect">
            <a:avLst/>
          </a:prstGeom>
        </p:spPr>
      </p:pic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2EDB2F53-5336-AE41-B80B-AA261FB05226}"/>
              </a:ext>
            </a:extLst>
          </p:cNvPr>
          <p:cNvCxnSpPr>
            <a:cxnSpLocks/>
          </p:cNvCxnSpPr>
          <p:nvPr/>
        </p:nvCxnSpPr>
        <p:spPr>
          <a:xfrm>
            <a:off x="870635" y="10119193"/>
            <a:ext cx="516737" cy="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1A55DB97-84E3-664C-AE62-915493A592B9}"/>
              </a:ext>
            </a:extLst>
          </p:cNvPr>
          <p:cNvCxnSpPr>
            <a:cxnSpLocks/>
          </p:cNvCxnSpPr>
          <p:nvPr/>
        </p:nvCxnSpPr>
        <p:spPr>
          <a:xfrm>
            <a:off x="1036395" y="9493131"/>
            <a:ext cx="535834" cy="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1F008FE9-6D32-194F-A410-F77318049DC3}"/>
              </a:ext>
            </a:extLst>
          </p:cNvPr>
          <p:cNvSpPr txBox="1"/>
          <p:nvPr/>
        </p:nvSpPr>
        <p:spPr>
          <a:xfrm>
            <a:off x="630175" y="8820644"/>
            <a:ext cx="1056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Learn about ‘having’ and ‘being’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12ABD505-175E-A541-AEFE-152268C0ADBA}"/>
              </a:ext>
            </a:extLst>
          </p:cNvPr>
          <p:cNvCxnSpPr>
            <a:cxnSpLocks/>
          </p:cNvCxnSpPr>
          <p:nvPr/>
        </p:nvCxnSpPr>
        <p:spPr>
          <a:xfrm flipV="1">
            <a:off x="2083730" y="9592117"/>
            <a:ext cx="0" cy="59556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1C808248-160E-3F45-9CA0-98B565E09F9D}"/>
              </a:ext>
            </a:extLst>
          </p:cNvPr>
          <p:cNvSpPr txBox="1"/>
          <p:nvPr/>
        </p:nvSpPr>
        <p:spPr>
          <a:xfrm>
            <a:off x="2021309" y="9962539"/>
            <a:ext cx="1322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Learn about activities with the verb ‘doing’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CB1F136E-DC0D-8041-B672-ED702DE044A1}"/>
              </a:ext>
            </a:extLst>
          </p:cNvPr>
          <p:cNvCxnSpPr>
            <a:cxnSpLocks/>
          </p:cNvCxnSpPr>
          <p:nvPr/>
        </p:nvCxnSpPr>
        <p:spPr>
          <a:xfrm>
            <a:off x="1846721" y="8914657"/>
            <a:ext cx="0" cy="66676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86EB846A-C08D-8E44-A8A5-1C8D76F96038}"/>
              </a:ext>
            </a:extLst>
          </p:cNvPr>
          <p:cNvCxnSpPr>
            <a:cxnSpLocks/>
          </p:cNvCxnSpPr>
          <p:nvPr/>
        </p:nvCxnSpPr>
        <p:spPr>
          <a:xfrm>
            <a:off x="2806310" y="8782731"/>
            <a:ext cx="0" cy="736259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59865158-3AFA-2248-A2BF-94AF4BDA5263}"/>
              </a:ext>
            </a:extLst>
          </p:cNvPr>
          <p:cNvSpPr txBox="1"/>
          <p:nvPr/>
        </p:nvSpPr>
        <p:spPr>
          <a:xfrm>
            <a:off x="2727130" y="8728873"/>
            <a:ext cx="13402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Learn about how Christmas is celebrated in France</a:t>
            </a:r>
          </a:p>
        </p:txBody>
      </p: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D689A2AC-1669-BF4A-B36A-FB12C0E9EC15}"/>
              </a:ext>
            </a:extLst>
          </p:cNvPr>
          <p:cNvCxnSpPr>
            <a:cxnSpLocks/>
          </p:cNvCxnSpPr>
          <p:nvPr/>
        </p:nvCxnSpPr>
        <p:spPr>
          <a:xfrm flipV="1">
            <a:off x="8239150" y="9504985"/>
            <a:ext cx="0" cy="53997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>
            <a:extLst>
              <a:ext uri="{FF2B5EF4-FFF2-40B4-BE49-F238E27FC236}">
                <a16:creationId xmlns:a16="http://schemas.microsoft.com/office/drawing/2014/main" id="{BD041964-E82A-5B43-8169-DDD67467349D}"/>
              </a:ext>
            </a:extLst>
          </p:cNvPr>
          <p:cNvSpPr txBox="1"/>
          <p:nvPr/>
        </p:nvSpPr>
        <p:spPr>
          <a:xfrm>
            <a:off x="7060202" y="8737969"/>
            <a:ext cx="108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Express future intentions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4A79582-07C9-724E-B8B3-9661E7D84670}"/>
              </a:ext>
            </a:extLst>
          </p:cNvPr>
          <p:cNvSpPr txBox="1"/>
          <p:nvPr/>
        </p:nvSpPr>
        <p:spPr>
          <a:xfrm>
            <a:off x="4499041" y="12052689"/>
            <a:ext cx="107938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Explore our online Super Curriculum to begin your secondary MFL experience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E64338C0-E09F-E84D-91F2-CB8BB2D36010}"/>
              </a:ext>
            </a:extLst>
          </p:cNvPr>
          <p:cNvCxnSpPr>
            <a:cxnSpLocks/>
          </p:cNvCxnSpPr>
          <p:nvPr/>
        </p:nvCxnSpPr>
        <p:spPr>
          <a:xfrm>
            <a:off x="5015564" y="8954747"/>
            <a:ext cx="0" cy="62139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F4A3E031-B76D-D04F-8233-8F8B5D2D3BA2}"/>
              </a:ext>
            </a:extLst>
          </p:cNvPr>
          <p:cNvSpPr txBox="1"/>
          <p:nvPr/>
        </p:nvSpPr>
        <p:spPr>
          <a:xfrm>
            <a:off x="4740968" y="8632712"/>
            <a:ext cx="116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Say</a:t>
            </a:r>
            <a:r>
              <a:rPr lang="en-US" sz="900" dirty="0">
                <a:latin typeface="Gill Sans MT" panose="020B0502020104020203" pitchFamily="34" charset="0"/>
              </a:rPr>
              <a:t> what activities people do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ill Sans MT" panose="020B0502020104020203" pitchFamily="34" charset="0"/>
            </a:endParaRP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C3FA2F8C-BD2B-EA46-8D5D-0F3383BE1ABC}"/>
              </a:ext>
            </a:extLst>
          </p:cNvPr>
          <p:cNvCxnSpPr>
            <a:cxnSpLocks/>
          </p:cNvCxnSpPr>
          <p:nvPr/>
        </p:nvCxnSpPr>
        <p:spPr>
          <a:xfrm flipV="1">
            <a:off x="3439931" y="9610753"/>
            <a:ext cx="0" cy="65591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95F62214-CCB5-8B42-AF36-CB2A533A5535}"/>
              </a:ext>
            </a:extLst>
          </p:cNvPr>
          <p:cNvSpPr txBox="1"/>
          <p:nvPr/>
        </p:nvSpPr>
        <p:spPr>
          <a:xfrm>
            <a:off x="3390796" y="9860714"/>
            <a:ext cx="1339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Receive a praise postcard or a progress praise assembly nomination for MFL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859B72ED-06B5-D04F-8934-D12A027925F0}"/>
              </a:ext>
            </a:extLst>
          </p:cNvPr>
          <p:cNvCxnSpPr>
            <a:cxnSpLocks/>
          </p:cNvCxnSpPr>
          <p:nvPr/>
        </p:nvCxnSpPr>
        <p:spPr>
          <a:xfrm flipV="1">
            <a:off x="5209189" y="9524783"/>
            <a:ext cx="0" cy="57774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88CF6B9A-D161-D94B-838C-8556FFF74B3D}"/>
              </a:ext>
            </a:extLst>
          </p:cNvPr>
          <p:cNvSpPr txBox="1"/>
          <p:nvPr/>
        </p:nvSpPr>
        <p:spPr>
          <a:xfrm>
            <a:off x="5155293" y="9856978"/>
            <a:ext cx="11392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Common present tense verbs and intonation questions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ADEA7341-227F-C94C-8590-9A4C26562B61}"/>
              </a:ext>
            </a:extLst>
          </p:cNvPr>
          <p:cNvCxnSpPr>
            <a:cxnSpLocks/>
          </p:cNvCxnSpPr>
          <p:nvPr/>
        </p:nvCxnSpPr>
        <p:spPr>
          <a:xfrm flipH="1">
            <a:off x="6403044" y="9014240"/>
            <a:ext cx="6587" cy="48122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C78E72D1-A4E0-D94A-AD26-756C6F30DB76}"/>
              </a:ext>
            </a:extLst>
          </p:cNvPr>
          <p:cNvCxnSpPr>
            <a:cxnSpLocks/>
          </p:cNvCxnSpPr>
          <p:nvPr/>
        </p:nvCxnSpPr>
        <p:spPr>
          <a:xfrm>
            <a:off x="8073549" y="8912175"/>
            <a:ext cx="495217" cy="852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8D7D4A98-D1CC-4C4F-B86C-013B0415E4A7}"/>
              </a:ext>
            </a:extLst>
          </p:cNvPr>
          <p:cNvSpPr txBox="1"/>
          <p:nvPr/>
        </p:nvSpPr>
        <p:spPr>
          <a:xfrm>
            <a:off x="8164466" y="9936257"/>
            <a:ext cx="1073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Ask questions in French</a:t>
            </a: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43477E16-76BB-2647-B285-CEDE093FB07B}"/>
              </a:ext>
            </a:extLst>
          </p:cNvPr>
          <p:cNvCxnSpPr>
            <a:cxnSpLocks/>
          </p:cNvCxnSpPr>
          <p:nvPr/>
        </p:nvCxnSpPr>
        <p:spPr>
          <a:xfrm flipV="1">
            <a:off x="6870222" y="9555598"/>
            <a:ext cx="0" cy="632079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id="{BFCDA041-876A-244A-98A8-68E42FCF899C}"/>
              </a:ext>
            </a:extLst>
          </p:cNvPr>
          <p:cNvSpPr txBox="1"/>
          <p:nvPr/>
        </p:nvSpPr>
        <p:spPr>
          <a:xfrm>
            <a:off x="6805048" y="9842487"/>
            <a:ext cx="11414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Learn about essential  irregular verbs and negation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2E73E8B4-E8A0-9A42-BB18-27E367A6C8CF}"/>
              </a:ext>
            </a:extLst>
          </p:cNvPr>
          <p:cNvCxnSpPr>
            <a:cxnSpLocks/>
          </p:cNvCxnSpPr>
          <p:nvPr/>
        </p:nvCxnSpPr>
        <p:spPr>
          <a:xfrm flipH="1">
            <a:off x="8714106" y="6648223"/>
            <a:ext cx="792" cy="989814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EDFBB7A1-41B9-2E4D-BB28-B6FB8F5229AD}"/>
              </a:ext>
            </a:extLst>
          </p:cNvPr>
          <p:cNvSpPr txBox="1"/>
          <p:nvPr/>
        </p:nvSpPr>
        <p:spPr>
          <a:xfrm>
            <a:off x="8605707" y="6491648"/>
            <a:ext cx="7367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What, when, where and how we celebrate</a:t>
            </a:r>
          </a:p>
        </p:txBody>
      </p: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CF157C3E-6226-E94D-8DFD-72E316B587CE}"/>
              </a:ext>
            </a:extLst>
          </p:cNvPr>
          <p:cNvCxnSpPr>
            <a:cxnSpLocks/>
          </p:cNvCxnSpPr>
          <p:nvPr/>
        </p:nvCxnSpPr>
        <p:spPr>
          <a:xfrm>
            <a:off x="7817687" y="6644076"/>
            <a:ext cx="0" cy="39011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Box 180">
            <a:extLst>
              <a:ext uri="{FF2B5EF4-FFF2-40B4-BE49-F238E27FC236}">
                <a16:creationId xmlns:a16="http://schemas.microsoft.com/office/drawing/2014/main" id="{E30A7BB6-7BB3-0840-B6E0-3B7DEE120CD5}"/>
              </a:ext>
            </a:extLst>
          </p:cNvPr>
          <p:cNvSpPr txBox="1"/>
          <p:nvPr/>
        </p:nvSpPr>
        <p:spPr>
          <a:xfrm>
            <a:off x="7115221" y="6341180"/>
            <a:ext cx="934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Learn about jobs</a:t>
            </a:r>
          </a:p>
        </p:txBody>
      </p: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0C2B25B-A904-7041-98FC-DA72AEDAA265}"/>
              </a:ext>
            </a:extLst>
          </p:cNvPr>
          <p:cNvCxnSpPr>
            <a:cxnSpLocks/>
          </p:cNvCxnSpPr>
          <p:nvPr/>
        </p:nvCxnSpPr>
        <p:spPr>
          <a:xfrm>
            <a:off x="5899298" y="6748674"/>
            <a:ext cx="0" cy="50672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A7EC5F2E-AD14-214A-8A3C-8928222884C5}"/>
              </a:ext>
            </a:extLst>
          </p:cNvPr>
          <p:cNvSpPr txBox="1"/>
          <p:nvPr/>
        </p:nvSpPr>
        <p:spPr>
          <a:xfrm>
            <a:off x="5869221" y="6445223"/>
            <a:ext cx="122210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Celebrate some French New Year’s traditions</a:t>
            </a:r>
          </a:p>
        </p:txBody>
      </p: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80EDB21F-49F2-8A48-A076-3C80C1768E5C}"/>
              </a:ext>
            </a:extLst>
          </p:cNvPr>
          <p:cNvCxnSpPr>
            <a:cxnSpLocks/>
          </p:cNvCxnSpPr>
          <p:nvPr/>
        </p:nvCxnSpPr>
        <p:spPr>
          <a:xfrm flipV="1">
            <a:off x="6758349" y="7392579"/>
            <a:ext cx="0" cy="35081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F74F6976-AC01-9E47-A6A2-E3BA75810F25}"/>
              </a:ext>
            </a:extLst>
          </p:cNvPr>
          <p:cNvSpPr txBox="1"/>
          <p:nvPr/>
        </p:nvSpPr>
        <p:spPr>
          <a:xfrm>
            <a:off x="6068814" y="7691425"/>
            <a:ext cx="13692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Talk about what you are doing today vs. what you did yesterday</a:t>
            </a:r>
          </a:p>
        </p:txBody>
      </p:sp>
      <p:pic>
        <p:nvPicPr>
          <p:cNvPr id="173" name="Picture 172">
            <a:extLst>
              <a:ext uri="{FF2B5EF4-FFF2-40B4-BE49-F238E27FC236}">
                <a16:creationId xmlns:a16="http://schemas.microsoft.com/office/drawing/2014/main" id="{D3AC057A-293A-7F45-9A37-DB26492516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3193" y="6987651"/>
            <a:ext cx="428234" cy="428234"/>
          </a:xfrm>
          <a:prstGeom prst="rect">
            <a:avLst/>
          </a:prstGeom>
        </p:spPr>
      </p:pic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37F25081-DC98-7742-9CDD-B05C66E90535}"/>
              </a:ext>
            </a:extLst>
          </p:cNvPr>
          <p:cNvCxnSpPr>
            <a:cxnSpLocks/>
          </p:cNvCxnSpPr>
          <p:nvPr/>
        </p:nvCxnSpPr>
        <p:spPr>
          <a:xfrm flipV="1">
            <a:off x="5441540" y="7264925"/>
            <a:ext cx="6153" cy="40637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AD024AB5-14AB-D94C-9065-AAF737D1206C}"/>
              </a:ext>
            </a:extLst>
          </p:cNvPr>
          <p:cNvCxnSpPr>
            <a:cxnSpLocks/>
          </p:cNvCxnSpPr>
          <p:nvPr/>
        </p:nvCxnSpPr>
        <p:spPr>
          <a:xfrm flipV="1">
            <a:off x="3858334" y="7392145"/>
            <a:ext cx="0" cy="35081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DA94E3A7-DB2D-0E4F-AC59-2DAE479CFAB8}"/>
              </a:ext>
            </a:extLst>
          </p:cNvPr>
          <p:cNvSpPr txBox="1"/>
          <p:nvPr/>
        </p:nvSpPr>
        <p:spPr>
          <a:xfrm>
            <a:off x="2344941" y="7713085"/>
            <a:ext cx="20403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Talk about what you and others do at school; describing your school experience</a:t>
            </a:r>
          </a:p>
        </p:txBody>
      </p: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3C680FB8-DCEB-BE4B-A3E1-0C5BBF879919}"/>
              </a:ext>
            </a:extLst>
          </p:cNvPr>
          <p:cNvCxnSpPr>
            <a:cxnSpLocks/>
          </p:cNvCxnSpPr>
          <p:nvPr/>
        </p:nvCxnSpPr>
        <p:spPr>
          <a:xfrm>
            <a:off x="4924477" y="6900316"/>
            <a:ext cx="0" cy="33927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TextBox 211">
            <a:extLst>
              <a:ext uri="{FF2B5EF4-FFF2-40B4-BE49-F238E27FC236}">
                <a16:creationId xmlns:a16="http://schemas.microsoft.com/office/drawing/2014/main" id="{950C0D89-EEB2-744C-8F78-77CE951B8BF9}"/>
              </a:ext>
            </a:extLst>
          </p:cNvPr>
          <p:cNvSpPr txBox="1"/>
          <p:nvPr/>
        </p:nvSpPr>
        <p:spPr>
          <a:xfrm>
            <a:off x="4441077" y="6488526"/>
            <a:ext cx="905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Talk about a typical day</a:t>
            </a: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C01852B1-E08D-2243-A474-5E7835DAB027}"/>
              </a:ext>
            </a:extLst>
          </p:cNvPr>
          <p:cNvCxnSpPr>
            <a:cxnSpLocks/>
          </p:cNvCxnSpPr>
          <p:nvPr/>
        </p:nvCxnSpPr>
        <p:spPr>
          <a:xfrm>
            <a:off x="2541264" y="6527460"/>
            <a:ext cx="0" cy="78506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9E865DA3-DE36-E64D-B463-8964711B884D}"/>
              </a:ext>
            </a:extLst>
          </p:cNvPr>
          <p:cNvCxnSpPr>
            <a:cxnSpLocks/>
          </p:cNvCxnSpPr>
          <p:nvPr/>
        </p:nvCxnSpPr>
        <p:spPr>
          <a:xfrm>
            <a:off x="754833" y="6469236"/>
            <a:ext cx="464514" cy="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TextBox 242">
            <a:extLst>
              <a:ext uri="{FF2B5EF4-FFF2-40B4-BE49-F238E27FC236}">
                <a16:creationId xmlns:a16="http://schemas.microsoft.com/office/drawing/2014/main" id="{6AED503A-2E3B-0D46-9B4D-7D50557BF25C}"/>
              </a:ext>
            </a:extLst>
          </p:cNvPr>
          <p:cNvSpPr txBox="1"/>
          <p:nvPr/>
        </p:nvSpPr>
        <p:spPr>
          <a:xfrm>
            <a:off x="131870" y="6470347"/>
            <a:ext cx="82633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Start to think about a GCSE in MFL</a:t>
            </a:r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6494438B-D8AB-FB47-8562-63B4470550F6}"/>
              </a:ext>
            </a:extLst>
          </p:cNvPr>
          <p:cNvCxnSpPr>
            <a:cxnSpLocks/>
          </p:cNvCxnSpPr>
          <p:nvPr/>
        </p:nvCxnSpPr>
        <p:spPr>
          <a:xfrm>
            <a:off x="883713" y="5720564"/>
            <a:ext cx="423099" cy="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431E806C-F011-B346-AC81-96A097AC8DC1}"/>
              </a:ext>
            </a:extLst>
          </p:cNvPr>
          <p:cNvSpPr txBox="1"/>
          <p:nvPr/>
        </p:nvSpPr>
        <p:spPr>
          <a:xfrm>
            <a:off x="122291" y="5342825"/>
            <a:ext cx="826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Attend GSCE Options assemblies, interview and progress evening</a:t>
            </a:r>
          </a:p>
        </p:txBody>
      </p: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4014782C-4C57-2749-B186-F07B6C952DA1}"/>
              </a:ext>
            </a:extLst>
          </p:cNvPr>
          <p:cNvCxnSpPr>
            <a:cxnSpLocks/>
          </p:cNvCxnSpPr>
          <p:nvPr/>
        </p:nvCxnSpPr>
        <p:spPr>
          <a:xfrm>
            <a:off x="4284812" y="4768213"/>
            <a:ext cx="0" cy="33927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2E7C3517-B654-754B-A438-2CE938B12ECC}"/>
              </a:ext>
            </a:extLst>
          </p:cNvPr>
          <p:cNvSpPr txBox="1"/>
          <p:nvPr/>
        </p:nvSpPr>
        <p:spPr>
          <a:xfrm>
            <a:off x="3553905" y="4048810"/>
            <a:ext cx="1176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Discover cultures and traditions from the French-speaking world</a:t>
            </a:r>
          </a:p>
        </p:txBody>
      </p: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76FE9973-F084-214D-8B07-121D8EEEA02E}"/>
              </a:ext>
            </a:extLst>
          </p:cNvPr>
          <p:cNvCxnSpPr>
            <a:cxnSpLocks/>
          </p:cNvCxnSpPr>
          <p:nvPr/>
        </p:nvCxnSpPr>
        <p:spPr>
          <a:xfrm flipV="1">
            <a:off x="1976082" y="5261473"/>
            <a:ext cx="0" cy="350818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Box 194">
            <a:extLst>
              <a:ext uri="{FF2B5EF4-FFF2-40B4-BE49-F238E27FC236}">
                <a16:creationId xmlns:a16="http://schemas.microsoft.com/office/drawing/2014/main" id="{0CE17081-0482-1C44-A676-5D527919B406}"/>
              </a:ext>
            </a:extLst>
          </p:cNvPr>
          <p:cNvSpPr txBox="1"/>
          <p:nvPr/>
        </p:nvSpPr>
        <p:spPr>
          <a:xfrm>
            <a:off x="1706940" y="5568516"/>
            <a:ext cx="810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Make your informed GCSE option choices</a:t>
            </a:r>
          </a:p>
        </p:txBody>
      </p: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206BE152-910A-2843-A2AB-7EEE1AB8E0D0}"/>
              </a:ext>
            </a:extLst>
          </p:cNvPr>
          <p:cNvCxnSpPr>
            <a:cxnSpLocks/>
          </p:cNvCxnSpPr>
          <p:nvPr/>
        </p:nvCxnSpPr>
        <p:spPr>
          <a:xfrm flipV="1">
            <a:off x="1696843" y="11624449"/>
            <a:ext cx="10464" cy="49232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341D8085-6F7B-E44E-A5BA-1B865B9ADC9E}"/>
              </a:ext>
            </a:extLst>
          </p:cNvPr>
          <p:cNvSpPr txBox="1"/>
          <p:nvPr/>
        </p:nvSpPr>
        <p:spPr>
          <a:xfrm>
            <a:off x="1209573" y="12115119"/>
            <a:ext cx="9722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Build a solid foundation in language learning and learn how to be a linguist</a:t>
            </a:r>
          </a:p>
        </p:txBody>
      </p: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F51116E4-A353-1B45-ACA0-38C9A5762479}"/>
              </a:ext>
            </a:extLst>
          </p:cNvPr>
          <p:cNvCxnSpPr>
            <a:cxnSpLocks/>
          </p:cNvCxnSpPr>
          <p:nvPr/>
        </p:nvCxnSpPr>
        <p:spPr>
          <a:xfrm>
            <a:off x="1490299" y="4866905"/>
            <a:ext cx="0" cy="54982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>
            <a:extLst>
              <a:ext uri="{FF2B5EF4-FFF2-40B4-BE49-F238E27FC236}">
                <a16:creationId xmlns:a16="http://schemas.microsoft.com/office/drawing/2014/main" id="{106CC8FF-7C16-334A-8FD0-24761ED9AFC8}"/>
              </a:ext>
            </a:extLst>
          </p:cNvPr>
          <p:cNvSpPr txBox="1"/>
          <p:nvPr/>
        </p:nvSpPr>
        <p:spPr>
          <a:xfrm>
            <a:off x="783475" y="4324125"/>
            <a:ext cx="1383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Talk about school and differences in France.</a:t>
            </a:r>
          </a:p>
        </p:txBody>
      </p: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1EADCC58-485B-1B45-9F99-708EBAE3C65F}"/>
              </a:ext>
            </a:extLst>
          </p:cNvPr>
          <p:cNvCxnSpPr>
            <a:cxnSpLocks/>
          </p:cNvCxnSpPr>
          <p:nvPr/>
        </p:nvCxnSpPr>
        <p:spPr>
          <a:xfrm flipV="1">
            <a:off x="3830075" y="5311807"/>
            <a:ext cx="0" cy="35081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E1328405-E305-064F-BB49-5E09C8D7C1AA}"/>
              </a:ext>
            </a:extLst>
          </p:cNvPr>
          <p:cNvCxnSpPr>
            <a:cxnSpLocks/>
            <a:stCxn id="218" idx="2"/>
          </p:cNvCxnSpPr>
          <p:nvPr/>
        </p:nvCxnSpPr>
        <p:spPr>
          <a:xfrm>
            <a:off x="2849826" y="4498813"/>
            <a:ext cx="4046" cy="59128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>
            <a:extLst>
              <a:ext uri="{FF2B5EF4-FFF2-40B4-BE49-F238E27FC236}">
                <a16:creationId xmlns:a16="http://schemas.microsoft.com/office/drawing/2014/main" id="{D395899E-455E-3D4D-8150-A06EADDDD5D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11817"/>
          <a:stretch/>
        </p:blipFill>
        <p:spPr>
          <a:xfrm>
            <a:off x="1953364" y="3463284"/>
            <a:ext cx="401304" cy="353880"/>
          </a:xfrm>
          <a:prstGeom prst="rect">
            <a:avLst/>
          </a:prstGeom>
        </p:spPr>
      </p:pic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2D926B2A-A746-2743-A1C0-AD8DE17492FD}"/>
              </a:ext>
            </a:extLst>
          </p:cNvPr>
          <p:cNvCxnSpPr>
            <a:cxnSpLocks/>
          </p:cNvCxnSpPr>
          <p:nvPr/>
        </p:nvCxnSpPr>
        <p:spPr>
          <a:xfrm>
            <a:off x="5800318" y="4446579"/>
            <a:ext cx="2" cy="73409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49">
            <a:extLst>
              <a:ext uri="{FF2B5EF4-FFF2-40B4-BE49-F238E27FC236}">
                <a16:creationId xmlns:a16="http://schemas.microsoft.com/office/drawing/2014/main" id="{5ACDAA96-7A59-964A-ADA4-119851326FC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75781" y="4189887"/>
            <a:ext cx="595853" cy="396551"/>
          </a:xfrm>
          <a:prstGeom prst="rect">
            <a:avLst/>
          </a:prstGeom>
        </p:spPr>
      </p:pic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229CA148-C5A7-674A-9EBE-7E0537F4EF65}"/>
              </a:ext>
            </a:extLst>
          </p:cNvPr>
          <p:cNvCxnSpPr>
            <a:cxnSpLocks/>
          </p:cNvCxnSpPr>
          <p:nvPr/>
        </p:nvCxnSpPr>
        <p:spPr>
          <a:xfrm flipV="1">
            <a:off x="6224440" y="5248238"/>
            <a:ext cx="0" cy="35081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47">
            <a:extLst>
              <a:ext uri="{FF2B5EF4-FFF2-40B4-BE49-F238E27FC236}">
                <a16:creationId xmlns:a16="http://schemas.microsoft.com/office/drawing/2014/main" id="{918E321F-855E-1541-B747-5F3A86E1D933}"/>
              </a:ext>
            </a:extLst>
          </p:cNvPr>
          <p:cNvSpPr txBox="1"/>
          <p:nvPr/>
        </p:nvSpPr>
        <p:spPr>
          <a:xfrm>
            <a:off x="5463342" y="5567980"/>
            <a:ext cx="1326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Module1: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Who am I?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58AB41-6E1B-EE44-AE19-5A49006F67B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26891"/>
          <a:stretch/>
        </p:blipFill>
        <p:spPr>
          <a:xfrm>
            <a:off x="6276208" y="4206167"/>
            <a:ext cx="360971" cy="263903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A5AB2EBD-32B5-3F4E-A63D-800716C992D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76399" y="1709022"/>
            <a:ext cx="519138" cy="519138"/>
          </a:xfrm>
          <a:prstGeom prst="rect">
            <a:avLst/>
          </a:prstGeom>
        </p:spPr>
      </p:pic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BF528227-07B4-C549-8C1A-9F98BE2554DB}"/>
              </a:ext>
            </a:extLst>
          </p:cNvPr>
          <p:cNvCxnSpPr>
            <a:cxnSpLocks/>
          </p:cNvCxnSpPr>
          <p:nvPr/>
        </p:nvCxnSpPr>
        <p:spPr>
          <a:xfrm flipH="1" flipV="1">
            <a:off x="8484202" y="4377989"/>
            <a:ext cx="607708" cy="22181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TextBox 248">
            <a:extLst>
              <a:ext uri="{FF2B5EF4-FFF2-40B4-BE49-F238E27FC236}">
                <a16:creationId xmlns:a16="http://schemas.microsoft.com/office/drawing/2014/main" id="{615ED38B-B33D-2A47-B122-8C9E84E365C4}"/>
              </a:ext>
            </a:extLst>
          </p:cNvPr>
          <p:cNvSpPr txBox="1"/>
          <p:nvPr/>
        </p:nvSpPr>
        <p:spPr>
          <a:xfrm>
            <a:off x="8652764" y="4604784"/>
            <a:ext cx="10120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Complete Y10 mock exams to get GCSE ready</a:t>
            </a: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5D1C6556-78E7-EA4E-9190-61DA95D3B7B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81153" y="5110593"/>
            <a:ext cx="330393" cy="330393"/>
          </a:xfrm>
          <a:prstGeom prst="rect">
            <a:avLst/>
          </a:prstGeom>
        </p:spPr>
      </p:pic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D313EF1E-25A3-B24E-ABB4-D1A2267DBC5E}"/>
              </a:ext>
            </a:extLst>
          </p:cNvPr>
          <p:cNvCxnSpPr>
            <a:cxnSpLocks/>
          </p:cNvCxnSpPr>
          <p:nvPr/>
        </p:nvCxnSpPr>
        <p:spPr>
          <a:xfrm>
            <a:off x="8056298" y="4454264"/>
            <a:ext cx="360727" cy="32872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TextBox 252">
            <a:extLst>
              <a:ext uri="{FF2B5EF4-FFF2-40B4-BE49-F238E27FC236}">
                <a16:creationId xmlns:a16="http://schemas.microsoft.com/office/drawing/2014/main" id="{9E09A6B8-4931-D346-9FAB-FE1D992A6015}"/>
              </a:ext>
            </a:extLst>
          </p:cNvPr>
          <p:cNvSpPr txBox="1"/>
          <p:nvPr/>
        </p:nvSpPr>
        <p:spPr>
          <a:xfrm>
            <a:off x="6957503" y="4213160"/>
            <a:ext cx="1158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Module 4: Town and region</a:t>
            </a:r>
          </a:p>
        </p:txBody>
      </p: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43854050-DFA9-7C43-ADFF-C58DD8789F26}"/>
              </a:ext>
            </a:extLst>
          </p:cNvPr>
          <p:cNvCxnSpPr>
            <a:cxnSpLocks/>
          </p:cNvCxnSpPr>
          <p:nvPr/>
        </p:nvCxnSpPr>
        <p:spPr>
          <a:xfrm flipH="1">
            <a:off x="4812272" y="2229791"/>
            <a:ext cx="2811" cy="75019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TextBox 254">
            <a:extLst>
              <a:ext uri="{FF2B5EF4-FFF2-40B4-BE49-F238E27FC236}">
                <a16:creationId xmlns:a16="http://schemas.microsoft.com/office/drawing/2014/main" id="{2A355F5A-59AD-E849-9E98-04953BCC5037}"/>
              </a:ext>
            </a:extLst>
          </p:cNvPr>
          <p:cNvSpPr txBox="1"/>
          <p:nvPr/>
        </p:nvSpPr>
        <p:spPr>
          <a:xfrm>
            <a:off x="3825717" y="2150331"/>
            <a:ext cx="10854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Module 8: The environment and global issues</a:t>
            </a:r>
          </a:p>
        </p:txBody>
      </p:sp>
      <p:cxnSp>
        <p:nvCxnSpPr>
          <p:cNvPr id="256" name="Straight Connector 255">
            <a:extLst>
              <a:ext uri="{FF2B5EF4-FFF2-40B4-BE49-F238E27FC236}">
                <a16:creationId xmlns:a16="http://schemas.microsoft.com/office/drawing/2014/main" id="{63E57120-33BF-544B-B579-C4D6D1F155FE}"/>
              </a:ext>
            </a:extLst>
          </p:cNvPr>
          <p:cNvCxnSpPr>
            <a:cxnSpLocks/>
          </p:cNvCxnSpPr>
          <p:nvPr/>
        </p:nvCxnSpPr>
        <p:spPr>
          <a:xfrm flipH="1">
            <a:off x="5180878" y="2293529"/>
            <a:ext cx="6509" cy="71475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TextBox 256">
            <a:extLst>
              <a:ext uri="{FF2B5EF4-FFF2-40B4-BE49-F238E27FC236}">
                <a16:creationId xmlns:a16="http://schemas.microsoft.com/office/drawing/2014/main" id="{7131954F-2F38-FA41-8987-AEA3D621F5F2}"/>
              </a:ext>
            </a:extLst>
          </p:cNvPr>
          <p:cNvSpPr txBox="1"/>
          <p:nvPr/>
        </p:nvSpPr>
        <p:spPr>
          <a:xfrm>
            <a:off x="5142654" y="2207113"/>
            <a:ext cx="10810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Revise for and sit your Y11 mock exams</a:t>
            </a:r>
          </a:p>
        </p:txBody>
      </p: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A036CF56-FD65-AC46-8535-F4DEAA002A2E}"/>
              </a:ext>
            </a:extLst>
          </p:cNvPr>
          <p:cNvCxnSpPr>
            <a:cxnSpLocks/>
          </p:cNvCxnSpPr>
          <p:nvPr/>
        </p:nvCxnSpPr>
        <p:spPr>
          <a:xfrm flipV="1">
            <a:off x="5714347" y="3008290"/>
            <a:ext cx="0" cy="39141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TextBox 259">
            <a:extLst>
              <a:ext uri="{FF2B5EF4-FFF2-40B4-BE49-F238E27FC236}">
                <a16:creationId xmlns:a16="http://schemas.microsoft.com/office/drawing/2014/main" id="{A6058159-9D2E-9343-8E0B-69EB0D527A0D}"/>
              </a:ext>
            </a:extLst>
          </p:cNvPr>
          <p:cNvSpPr txBox="1"/>
          <p:nvPr/>
        </p:nvSpPr>
        <p:spPr>
          <a:xfrm>
            <a:off x="3709849" y="3368570"/>
            <a:ext cx="1262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Prepare for speaking exam, revise for listening, reading and writing exams</a:t>
            </a:r>
          </a:p>
        </p:txBody>
      </p: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CA091A1F-D9EF-0744-99FC-2C3CE45A8258}"/>
              </a:ext>
            </a:extLst>
          </p:cNvPr>
          <p:cNvCxnSpPr>
            <a:cxnSpLocks/>
          </p:cNvCxnSpPr>
          <p:nvPr/>
        </p:nvCxnSpPr>
        <p:spPr>
          <a:xfrm flipV="1">
            <a:off x="4166210" y="3011660"/>
            <a:ext cx="0" cy="39141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>
            <a:extLst>
              <a:ext uri="{FF2B5EF4-FFF2-40B4-BE49-F238E27FC236}">
                <a16:creationId xmlns:a16="http://schemas.microsoft.com/office/drawing/2014/main" id="{961FDAD1-5049-0440-B861-F50CEA6B536C}"/>
              </a:ext>
            </a:extLst>
          </p:cNvPr>
          <p:cNvCxnSpPr>
            <a:cxnSpLocks/>
          </p:cNvCxnSpPr>
          <p:nvPr/>
        </p:nvCxnSpPr>
        <p:spPr>
          <a:xfrm flipH="1">
            <a:off x="2787337" y="2305181"/>
            <a:ext cx="6509" cy="71475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TextBox 267">
            <a:extLst>
              <a:ext uri="{FF2B5EF4-FFF2-40B4-BE49-F238E27FC236}">
                <a16:creationId xmlns:a16="http://schemas.microsoft.com/office/drawing/2014/main" id="{E90B3515-1C04-3B48-87C3-F7D5DF41125F}"/>
              </a:ext>
            </a:extLst>
          </p:cNvPr>
          <p:cNvSpPr txBox="1"/>
          <p:nvPr/>
        </p:nvSpPr>
        <p:spPr>
          <a:xfrm>
            <a:off x="2775249" y="2062483"/>
            <a:ext cx="1009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Apply to study French A Level at South Dartmoor Sixth Form</a:t>
            </a:r>
          </a:p>
        </p:txBody>
      </p:sp>
      <p:cxnSp>
        <p:nvCxnSpPr>
          <p:cNvPr id="274" name="Straight Connector 273">
            <a:extLst>
              <a:ext uri="{FF2B5EF4-FFF2-40B4-BE49-F238E27FC236}">
                <a16:creationId xmlns:a16="http://schemas.microsoft.com/office/drawing/2014/main" id="{B063178E-D425-084A-B3E1-D1E2E5715874}"/>
              </a:ext>
            </a:extLst>
          </p:cNvPr>
          <p:cNvCxnSpPr>
            <a:cxnSpLocks/>
          </p:cNvCxnSpPr>
          <p:nvPr/>
        </p:nvCxnSpPr>
        <p:spPr>
          <a:xfrm flipV="1">
            <a:off x="3049431" y="3053948"/>
            <a:ext cx="0" cy="39141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TextBox 274">
            <a:extLst>
              <a:ext uri="{FF2B5EF4-FFF2-40B4-BE49-F238E27FC236}">
                <a16:creationId xmlns:a16="http://schemas.microsoft.com/office/drawing/2014/main" id="{4198B843-050C-2F43-A43A-A11B97AC18BF}"/>
              </a:ext>
            </a:extLst>
          </p:cNvPr>
          <p:cNvSpPr txBox="1"/>
          <p:nvPr/>
        </p:nvSpPr>
        <p:spPr>
          <a:xfrm>
            <a:off x="2250819" y="3370412"/>
            <a:ext cx="14436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Have a careers interview and consider where languages could take you</a:t>
            </a:r>
          </a:p>
        </p:txBody>
      </p: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678CCBEC-9EFB-B247-8355-3436510655BE}"/>
              </a:ext>
            </a:extLst>
          </p:cNvPr>
          <p:cNvCxnSpPr>
            <a:cxnSpLocks/>
          </p:cNvCxnSpPr>
          <p:nvPr/>
        </p:nvCxnSpPr>
        <p:spPr>
          <a:xfrm>
            <a:off x="7349119" y="2545912"/>
            <a:ext cx="0" cy="476863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TextBox 287">
            <a:extLst>
              <a:ext uri="{FF2B5EF4-FFF2-40B4-BE49-F238E27FC236}">
                <a16:creationId xmlns:a16="http://schemas.microsoft.com/office/drawing/2014/main" id="{D1AC5328-1252-6040-AF02-0A1308E40E89}"/>
              </a:ext>
            </a:extLst>
          </p:cNvPr>
          <p:cNvSpPr txBox="1"/>
          <p:nvPr/>
        </p:nvSpPr>
        <p:spPr>
          <a:xfrm>
            <a:off x="6027895" y="2094620"/>
            <a:ext cx="185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Module 6: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School</a:t>
            </a:r>
          </a:p>
        </p:txBody>
      </p:sp>
      <p:cxnSp>
        <p:nvCxnSpPr>
          <p:cNvPr id="291" name="Straight Connector 290">
            <a:extLst>
              <a:ext uri="{FF2B5EF4-FFF2-40B4-BE49-F238E27FC236}">
                <a16:creationId xmlns:a16="http://schemas.microsoft.com/office/drawing/2014/main" id="{6A6C91E7-13FC-9643-9A9F-77FA682187E8}"/>
              </a:ext>
            </a:extLst>
          </p:cNvPr>
          <p:cNvCxnSpPr>
            <a:cxnSpLocks/>
          </p:cNvCxnSpPr>
          <p:nvPr/>
        </p:nvCxnSpPr>
        <p:spPr>
          <a:xfrm>
            <a:off x="7791094" y="4028235"/>
            <a:ext cx="557393" cy="14244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>
            <a:extLst>
              <a:ext uri="{FF2B5EF4-FFF2-40B4-BE49-F238E27FC236}">
                <a16:creationId xmlns:a16="http://schemas.microsoft.com/office/drawing/2014/main" id="{C155AF1A-3323-1049-9E68-9ABD636AEEB7}"/>
              </a:ext>
            </a:extLst>
          </p:cNvPr>
          <p:cNvSpPr txBox="1"/>
          <p:nvPr/>
        </p:nvSpPr>
        <p:spPr>
          <a:xfrm>
            <a:off x="6379108" y="3665917"/>
            <a:ext cx="1603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Module 5: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Holidays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DEFE7ECA-41AE-254E-8286-046128B27D76}"/>
              </a:ext>
            </a:extLst>
          </p:cNvPr>
          <p:cNvSpPr txBox="1"/>
          <p:nvPr/>
        </p:nvSpPr>
        <p:spPr>
          <a:xfrm>
            <a:off x="1314343" y="8353264"/>
            <a:ext cx="10933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Celebrate European Day of Languages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FEAF729E-32A2-0846-A86E-1E40CE1FF2B2}"/>
              </a:ext>
            </a:extLst>
          </p:cNvPr>
          <p:cNvSpPr txBox="1"/>
          <p:nvPr/>
        </p:nvSpPr>
        <p:spPr>
          <a:xfrm>
            <a:off x="8901543" y="3803475"/>
            <a:ext cx="703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Y10 work experience</a:t>
            </a:r>
          </a:p>
        </p:txBody>
      </p:sp>
      <p:cxnSp>
        <p:nvCxnSpPr>
          <p:cNvPr id="359" name="Straight Connector 358">
            <a:extLst>
              <a:ext uri="{FF2B5EF4-FFF2-40B4-BE49-F238E27FC236}">
                <a16:creationId xmlns:a16="http://schemas.microsoft.com/office/drawing/2014/main" id="{08EC79EC-6F14-7F48-A8E3-9D310B2F25F7}"/>
              </a:ext>
            </a:extLst>
          </p:cNvPr>
          <p:cNvCxnSpPr>
            <a:cxnSpLocks/>
          </p:cNvCxnSpPr>
          <p:nvPr/>
        </p:nvCxnSpPr>
        <p:spPr>
          <a:xfrm flipH="1" flipV="1">
            <a:off x="8484202" y="3783906"/>
            <a:ext cx="674603" cy="1196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7" name="Picture 366">
            <a:extLst>
              <a:ext uri="{FF2B5EF4-FFF2-40B4-BE49-F238E27FC236}">
                <a16:creationId xmlns:a16="http://schemas.microsoft.com/office/drawing/2014/main" id="{AE4B46EE-00EA-1743-8799-8F293A64C8A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65926" y="10925567"/>
            <a:ext cx="599169" cy="483597"/>
          </a:xfrm>
          <a:prstGeom prst="rect">
            <a:avLst/>
          </a:prstGeom>
        </p:spPr>
      </p:pic>
      <p:sp>
        <p:nvSpPr>
          <p:cNvPr id="139" name="TextBox 138">
            <a:extLst>
              <a:ext uri="{FF2B5EF4-FFF2-40B4-BE49-F238E27FC236}">
                <a16:creationId xmlns:a16="http://schemas.microsoft.com/office/drawing/2014/main" id="{EB0D9571-AB33-1347-88DC-1D57DDB8FB12}"/>
              </a:ext>
            </a:extLst>
          </p:cNvPr>
          <p:cNvSpPr txBox="1"/>
          <p:nvPr/>
        </p:nvSpPr>
        <p:spPr>
          <a:xfrm>
            <a:off x="138319" y="9819755"/>
            <a:ext cx="7736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Describe a thing or a person</a:t>
            </a:r>
          </a:p>
        </p:txBody>
      </p:sp>
      <p:pic>
        <p:nvPicPr>
          <p:cNvPr id="188" name="Picture 187" descr="Past Midnight: Next stop: Mozilla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98793" y="4700655"/>
            <a:ext cx="9524" cy="9524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C3FBA4C5-95DD-0C43-BA58-DF81A5E4F225}"/>
              </a:ext>
            </a:extLst>
          </p:cNvPr>
          <p:cNvSpPr txBox="1"/>
          <p:nvPr/>
        </p:nvSpPr>
        <p:spPr>
          <a:xfrm>
            <a:off x="5826189" y="8793990"/>
            <a:ext cx="12071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Talk about travel</a:t>
            </a:r>
          </a:p>
        </p:txBody>
      </p:sp>
      <p:pic>
        <p:nvPicPr>
          <p:cNvPr id="1028" name="Picture 4" descr="Image result for future clipart&quot;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172" y="10365982"/>
            <a:ext cx="451775" cy="36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european day of languages logo&quot;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680" y="8753241"/>
            <a:ext cx="543508" cy="33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school clipart&quot;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081" y="5987045"/>
            <a:ext cx="559887" cy="39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" name="TextBox 310">
            <a:extLst>
              <a:ext uri="{FF2B5EF4-FFF2-40B4-BE49-F238E27FC236}">
                <a16:creationId xmlns:a16="http://schemas.microsoft.com/office/drawing/2014/main" id="{F74F6976-AC01-9E47-A6A2-E3BA75810F25}"/>
              </a:ext>
            </a:extLst>
          </p:cNvPr>
          <p:cNvSpPr txBox="1"/>
          <p:nvPr/>
        </p:nvSpPr>
        <p:spPr>
          <a:xfrm>
            <a:off x="4725851" y="7709765"/>
            <a:ext cx="1369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Win praise points in an MFL competition</a:t>
            </a:r>
          </a:p>
        </p:txBody>
      </p:sp>
      <p:pic>
        <p:nvPicPr>
          <p:cNvPr id="3" name="Picture 2" descr="Clipart - Trophy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743" y="8049749"/>
            <a:ext cx="372847" cy="559270"/>
          </a:xfrm>
          <a:prstGeom prst="rect">
            <a:avLst/>
          </a:prstGeom>
        </p:spPr>
      </p:pic>
      <p:sp>
        <p:nvSpPr>
          <p:cNvPr id="319" name="TextBox 318">
            <a:extLst>
              <a:ext uri="{FF2B5EF4-FFF2-40B4-BE49-F238E27FC236}">
                <a16:creationId xmlns:a16="http://schemas.microsoft.com/office/drawing/2014/main" id="{DA94E3A7-DB2D-0E4F-AC59-2DAE479CFAB8}"/>
              </a:ext>
            </a:extLst>
          </p:cNvPr>
          <p:cNvSpPr txBox="1"/>
          <p:nvPr/>
        </p:nvSpPr>
        <p:spPr>
          <a:xfrm>
            <a:off x="2447449" y="6423525"/>
            <a:ext cx="10760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Make comparisons; people and things</a:t>
            </a:r>
          </a:p>
        </p:txBody>
      </p:sp>
      <p:pic>
        <p:nvPicPr>
          <p:cNvPr id="1032" name="Picture 8" descr="Image result for galette des rois clipart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182" y="6203476"/>
            <a:ext cx="458125" cy="44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4" name="TextBox 243">
            <a:extLst>
              <a:ext uri="{FF2B5EF4-FFF2-40B4-BE49-F238E27FC236}">
                <a16:creationId xmlns:a16="http://schemas.microsoft.com/office/drawing/2014/main" id="{4788DB4D-C996-3E48-8B50-5141155D3B8E}"/>
              </a:ext>
            </a:extLst>
          </p:cNvPr>
          <p:cNvSpPr txBox="1"/>
          <p:nvPr/>
        </p:nvSpPr>
        <p:spPr>
          <a:xfrm>
            <a:off x="5769132" y="4404553"/>
            <a:ext cx="13337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Embed excellent study habits and get ahead with revision </a:t>
            </a:r>
          </a:p>
        </p:txBody>
      </p:sp>
      <p:pic>
        <p:nvPicPr>
          <p:cNvPr id="1042" name="Picture 18" descr="Image result for work clipart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721" y="3341668"/>
            <a:ext cx="464884" cy="38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Image result for parents evening clipart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78" y="4840177"/>
            <a:ext cx="809685" cy="50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5" name="TextBox 324">
            <a:extLst>
              <a:ext uri="{FF2B5EF4-FFF2-40B4-BE49-F238E27FC236}">
                <a16:creationId xmlns:a16="http://schemas.microsoft.com/office/drawing/2014/main" id="{D82BE213-6309-9247-BB2E-8389CD80B5D2}"/>
              </a:ext>
            </a:extLst>
          </p:cNvPr>
          <p:cNvSpPr txBox="1"/>
          <p:nvPr/>
        </p:nvSpPr>
        <p:spPr>
          <a:xfrm>
            <a:off x="5259037" y="3393994"/>
            <a:ext cx="87996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Develop good MFL revision habits</a:t>
            </a:r>
          </a:p>
        </p:txBody>
      </p:sp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C16605DF-CD21-45B2-B52F-0F34CECC68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2" t="7967" r="10312" b="20224"/>
          <a:stretch/>
        </p:blipFill>
        <p:spPr bwMode="auto">
          <a:xfrm>
            <a:off x="6839641" y="12170127"/>
            <a:ext cx="909351" cy="77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BAE7EA-11DF-4F7D-8A08-CF0F2BEAD356}"/>
              </a:ext>
            </a:extLst>
          </p:cNvPr>
          <p:cNvSpPr txBox="1"/>
          <p:nvPr/>
        </p:nvSpPr>
        <p:spPr>
          <a:xfrm>
            <a:off x="5968075" y="9117906"/>
            <a:ext cx="400110" cy="70096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7DD5A043-F633-448F-9C6F-F736ECCEAE73}"/>
              </a:ext>
            </a:extLst>
          </p:cNvPr>
          <p:cNvSpPr txBox="1"/>
          <p:nvPr/>
        </p:nvSpPr>
        <p:spPr>
          <a:xfrm rot="5400000">
            <a:off x="8498913" y="8061158"/>
            <a:ext cx="400110" cy="70096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cxnSp>
        <p:nvCxnSpPr>
          <p:cNvPr id="290" name="Straight Connector 289">
            <a:extLst>
              <a:ext uri="{FF2B5EF4-FFF2-40B4-BE49-F238E27FC236}">
                <a16:creationId xmlns:a16="http://schemas.microsoft.com/office/drawing/2014/main" id="{B82B101B-1F9F-4B95-851E-8FB4F81CCDFF}"/>
              </a:ext>
            </a:extLst>
          </p:cNvPr>
          <p:cNvCxnSpPr>
            <a:cxnSpLocks/>
          </p:cNvCxnSpPr>
          <p:nvPr/>
        </p:nvCxnSpPr>
        <p:spPr>
          <a:xfrm flipV="1">
            <a:off x="2727130" y="5415372"/>
            <a:ext cx="0" cy="35081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8" name="TextBox 297">
            <a:extLst>
              <a:ext uri="{FF2B5EF4-FFF2-40B4-BE49-F238E27FC236}">
                <a16:creationId xmlns:a16="http://schemas.microsoft.com/office/drawing/2014/main" id="{49CB3222-2F13-43F2-95B2-70DE5E711BFE}"/>
              </a:ext>
            </a:extLst>
          </p:cNvPr>
          <p:cNvSpPr txBox="1"/>
          <p:nvPr/>
        </p:nvSpPr>
        <p:spPr>
          <a:xfrm rot="7992175">
            <a:off x="1279174" y="5275552"/>
            <a:ext cx="400110" cy="70096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C2987794-7A16-4161-8F3F-5D42714FF1F0}"/>
              </a:ext>
            </a:extLst>
          </p:cNvPr>
          <p:cNvSpPr txBox="1"/>
          <p:nvPr/>
        </p:nvSpPr>
        <p:spPr>
          <a:xfrm rot="10800000">
            <a:off x="2895741" y="4888271"/>
            <a:ext cx="400110" cy="70096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E6239849-AB3A-43C6-AFD8-B82193520C6C}"/>
              </a:ext>
            </a:extLst>
          </p:cNvPr>
          <p:cNvSpPr txBox="1"/>
          <p:nvPr/>
        </p:nvSpPr>
        <p:spPr>
          <a:xfrm>
            <a:off x="6103126" y="6928342"/>
            <a:ext cx="400110" cy="70096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28F32076-4D15-4580-9381-1E83B89EEE47}"/>
              </a:ext>
            </a:extLst>
          </p:cNvPr>
          <p:cNvSpPr txBox="1"/>
          <p:nvPr/>
        </p:nvSpPr>
        <p:spPr>
          <a:xfrm>
            <a:off x="3232391" y="6923780"/>
            <a:ext cx="400110" cy="67696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cxnSp>
        <p:nvCxnSpPr>
          <p:cNvPr id="303" name="Straight Connector 302">
            <a:extLst>
              <a:ext uri="{FF2B5EF4-FFF2-40B4-BE49-F238E27FC236}">
                <a16:creationId xmlns:a16="http://schemas.microsoft.com/office/drawing/2014/main" id="{254029E8-8A43-423B-AFD0-83D9071C3700}"/>
              </a:ext>
            </a:extLst>
          </p:cNvPr>
          <p:cNvCxnSpPr>
            <a:cxnSpLocks/>
          </p:cNvCxnSpPr>
          <p:nvPr/>
        </p:nvCxnSpPr>
        <p:spPr>
          <a:xfrm flipV="1">
            <a:off x="7175634" y="5251866"/>
            <a:ext cx="0" cy="35081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TextBox 304">
            <a:extLst>
              <a:ext uri="{FF2B5EF4-FFF2-40B4-BE49-F238E27FC236}">
                <a16:creationId xmlns:a16="http://schemas.microsoft.com/office/drawing/2014/main" id="{1B965A7C-4EA3-4EFD-AD7D-4C0CA814D1FB}"/>
              </a:ext>
            </a:extLst>
          </p:cNvPr>
          <p:cNvSpPr txBox="1"/>
          <p:nvPr/>
        </p:nvSpPr>
        <p:spPr>
          <a:xfrm>
            <a:off x="6586106" y="5581949"/>
            <a:ext cx="1326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Module 2: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Leisure time</a:t>
            </a:r>
          </a:p>
        </p:txBody>
      </p:sp>
      <p:cxnSp>
        <p:nvCxnSpPr>
          <p:cNvPr id="306" name="Straight Connector 305">
            <a:extLst>
              <a:ext uri="{FF2B5EF4-FFF2-40B4-BE49-F238E27FC236}">
                <a16:creationId xmlns:a16="http://schemas.microsoft.com/office/drawing/2014/main" id="{65F86D6D-A35E-4F8F-8799-562F72FEA7C4}"/>
              </a:ext>
            </a:extLst>
          </p:cNvPr>
          <p:cNvCxnSpPr>
            <a:cxnSpLocks/>
          </p:cNvCxnSpPr>
          <p:nvPr/>
        </p:nvCxnSpPr>
        <p:spPr>
          <a:xfrm flipH="1" flipV="1">
            <a:off x="8244084" y="5215743"/>
            <a:ext cx="176445" cy="31639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" name="TextBox 306">
            <a:extLst>
              <a:ext uri="{FF2B5EF4-FFF2-40B4-BE49-F238E27FC236}">
                <a16:creationId xmlns:a16="http://schemas.microsoft.com/office/drawing/2014/main" id="{30DDC4AA-ED46-438A-A1C6-208BE10173ED}"/>
              </a:ext>
            </a:extLst>
          </p:cNvPr>
          <p:cNvSpPr txBox="1"/>
          <p:nvPr/>
        </p:nvSpPr>
        <p:spPr>
          <a:xfrm>
            <a:off x="7815292" y="5534495"/>
            <a:ext cx="13266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Module 3: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Daily routines and celebrations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AF74AFA4-F3AB-4C4B-B1D4-B1D9124BFA1E}"/>
              </a:ext>
            </a:extLst>
          </p:cNvPr>
          <p:cNvSpPr txBox="1"/>
          <p:nvPr/>
        </p:nvSpPr>
        <p:spPr>
          <a:xfrm rot="10800000">
            <a:off x="6434670" y="4895189"/>
            <a:ext cx="400110" cy="70096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74BB77E1-C224-4FE0-AC67-B713E2C4F1BD}"/>
              </a:ext>
            </a:extLst>
          </p:cNvPr>
          <p:cNvSpPr txBox="1"/>
          <p:nvPr/>
        </p:nvSpPr>
        <p:spPr>
          <a:xfrm rot="10800000">
            <a:off x="7396383" y="4895315"/>
            <a:ext cx="400110" cy="70096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4CE63990-2772-45FF-A4D6-9890E0CCF834}"/>
              </a:ext>
            </a:extLst>
          </p:cNvPr>
          <p:cNvSpPr txBox="1"/>
          <p:nvPr/>
        </p:nvSpPr>
        <p:spPr>
          <a:xfrm rot="9133304">
            <a:off x="8148432" y="4666557"/>
            <a:ext cx="400110" cy="70096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cxnSp>
        <p:nvCxnSpPr>
          <p:cNvPr id="323" name="Straight Connector 322">
            <a:extLst>
              <a:ext uri="{FF2B5EF4-FFF2-40B4-BE49-F238E27FC236}">
                <a16:creationId xmlns:a16="http://schemas.microsoft.com/office/drawing/2014/main" id="{29443A53-F0ED-4CCB-9205-0DAF7BB41BD4}"/>
              </a:ext>
            </a:extLst>
          </p:cNvPr>
          <p:cNvCxnSpPr>
            <a:cxnSpLocks/>
          </p:cNvCxnSpPr>
          <p:nvPr/>
        </p:nvCxnSpPr>
        <p:spPr>
          <a:xfrm flipV="1">
            <a:off x="6662346" y="3037359"/>
            <a:ext cx="0" cy="39141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4" name="TextBox 323">
            <a:extLst>
              <a:ext uri="{FF2B5EF4-FFF2-40B4-BE49-F238E27FC236}">
                <a16:creationId xmlns:a16="http://schemas.microsoft.com/office/drawing/2014/main" id="{B1A411A5-B7DF-45C7-96A4-D9F2D2F0E021}"/>
              </a:ext>
            </a:extLst>
          </p:cNvPr>
          <p:cNvSpPr txBox="1"/>
          <p:nvPr/>
        </p:nvSpPr>
        <p:spPr>
          <a:xfrm>
            <a:off x="6041865" y="3403071"/>
            <a:ext cx="15290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Module 7: Future aspirations</a:t>
            </a:r>
          </a:p>
        </p:txBody>
      </p:sp>
      <p:pic>
        <p:nvPicPr>
          <p:cNvPr id="329" name="Picture 14" descr="Image result for globe clipart">
            <a:extLst>
              <a:ext uri="{FF2B5EF4-FFF2-40B4-BE49-F238E27FC236}">
                <a16:creationId xmlns:a16="http://schemas.microsoft.com/office/drawing/2014/main" id="{551991C7-C21D-4233-A8D4-80C48F7DB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202" y="1614365"/>
            <a:ext cx="609581" cy="60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" name="Picture 12" descr="Image result for school clipart&quot;">
            <a:extLst>
              <a:ext uri="{FF2B5EF4-FFF2-40B4-BE49-F238E27FC236}">
                <a16:creationId xmlns:a16="http://schemas.microsoft.com/office/drawing/2014/main" id="{E25DB7D2-B12B-43F0-8264-BD07BFE4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41" y="1480874"/>
            <a:ext cx="846548" cy="59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9" name="Picture 12" descr="Image result for school clipart&quot;">
            <a:extLst>
              <a:ext uri="{FF2B5EF4-FFF2-40B4-BE49-F238E27FC236}">
                <a16:creationId xmlns:a16="http://schemas.microsoft.com/office/drawing/2014/main" id="{1401B863-A921-456D-8399-4AD411BE7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953" y="7703504"/>
            <a:ext cx="469148" cy="331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4" descr="Comment conjuguer les verbes ÊTRE et AVOIR au présent en français - FLE A1  - YouTube">
            <a:extLst>
              <a:ext uri="{FF2B5EF4-FFF2-40B4-BE49-F238E27FC236}">
                <a16:creationId xmlns:a16="http://schemas.microsoft.com/office/drawing/2014/main" id="{BFF435FA-8857-4B8B-AD2B-A6D00A259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25" y="9225118"/>
            <a:ext cx="773219" cy="43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6" descr="14,489,747 One Person Stock Photos, Pictures &amp; Royalty-Free Images - iStock">
            <a:extLst>
              <a:ext uri="{FF2B5EF4-FFF2-40B4-BE49-F238E27FC236}">
                <a16:creationId xmlns:a16="http://schemas.microsoft.com/office/drawing/2014/main" id="{A28183EE-4B03-4E36-AD6E-BB4BD4169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38" y="10279129"/>
            <a:ext cx="553789" cy="55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E2C681CE-4F5E-FE42-BDC2-CE2B81D6D5D1}"/>
              </a:ext>
            </a:extLst>
          </p:cNvPr>
          <p:cNvPicPr>
            <a:picLocks noChangeAspect="1"/>
          </p:cNvPicPr>
          <p:nvPr/>
        </p:nvPicPr>
        <p:blipFill rotWithShape="1"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24406" r="530" b="32512"/>
          <a:stretch/>
        </p:blipFill>
        <p:spPr>
          <a:xfrm>
            <a:off x="8056298" y="12910206"/>
            <a:ext cx="1428811" cy="482694"/>
          </a:xfrm>
          <a:prstGeom prst="rect">
            <a:avLst/>
          </a:prstGeom>
        </p:spPr>
      </p:pic>
      <p:sp>
        <p:nvSpPr>
          <p:cNvPr id="204" name="TextBox 203">
            <a:extLst>
              <a:ext uri="{FF2B5EF4-FFF2-40B4-BE49-F238E27FC236}">
                <a16:creationId xmlns:a16="http://schemas.microsoft.com/office/drawing/2014/main" id="{261FB8FA-33DA-4503-AE0D-66E1CA4CB232}"/>
              </a:ext>
            </a:extLst>
          </p:cNvPr>
          <p:cNvSpPr txBox="1"/>
          <p:nvPr/>
        </p:nvSpPr>
        <p:spPr>
          <a:xfrm>
            <a:off x="2843410" y="9117228"/>
            <a:ext cx="400110" cy="70096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9461272D-BEE0-422E-AF88-AD3159AFFC9A}"/>
              </a:ext>
            </a:extLst>
          </p:cNvPr>
          <p:cNvSpPr txBox="1"/>
          <p:nvPr/>
        </p:nvSpPr>
        <p:spPr>
          <a:xfrm>
            <a:off x="4503040" y="6916217"/>
            <a:ext cx="400110" cy="70096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A01C5B55-F4A8-4D16-88F0-A8001AA959D1}"/>
              </a:ext>
            </a:extLst>
          </p:cNvPr>
          <p:cNvSpPr txBox="1"/>
          <p:nvPr/>
        </p:nvSpPr>
        <p:spPr>
          <a:xfrm>
            <a:off x="6006227" y="2607575"/>
            <a:ext cx="400110" cy="67696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00E7B37C-047B-406B-89B8-800C51C0C651}"/>
              </a:ext>
            </a:extLst>
          </p:cNvPr>
          <p:cNvSpPr txBox="1"/>
          <p:nvPr/>
        </p:nvSpPr>
        <p:spPr>
          <a:xfrm>
            <a:off x="4786891" y="2607575"/>
            <a:ext cx="400110" cy="67696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6C7ACC3A-1040-45CC-84AE-307964CFC712}"/>
              </a:ext>
            </a:extLst>
          </p:cNvPr>
          <p:cNvSpPr txBox="1"/>
          <p:nvPr/>
        </p:nvSpPr>
        <p:spPr>
          <a:xfrm>
            <a:off x="3453592" y="2607093"/>
            <a:ext cx="400110" cy="67696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8808E4-4538-4EE5-9998-41C06E52CD05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155483" y="8322152"/>
            <a:ext cx="472284" cy="4722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9085CD-F975-4A7E-B713-7CE7F7D46ECE}"/>
              </a:ext>
            </a:extLst>
          </p:cNvPr>
          <p:cNvPicPr>
            <a:picLocks noChangeAspect="1"/>
          </p:cNvPicPr>
          <p:nvPr/>
        </p:nvPicPr>
        <p:blipFill rotWithShape="1">
          <a:blip r:embed="rId34"/>
          <a:srcRect r="7684"/>
          <a:stretch/>
        </p:blipFill>
        <p:spPr>
          <a:xfrm>
            <a:off x="4250881" y="8561814"/>
            <a:ext cx="613850" cy="6382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02FA6A-670F-4013-8D7C-5968E0E931F2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050257" y="8223534"/>
            <a:ext cx="853316" cy="6451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1D5D26-5050-4209-B644-9B3362786BBD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827702" y="9075079"/>
            <a:ext cx="520542" cy="762484"/>
          </a:xfrm>
          <a:prstGeom prst="rect">
            <a:avLst/>
          </a:prstGeom>
        </p:spPr>
      </p:pic>
      <p:sp>
        <p:nvSpPr>
          <p:cNvPr id="217" name="TextBox 216">
            <a:extLst>
              <a:ext uri="{FF2B5EF4-FFF2-40B4-BE49-F238E27FC236}">
                <a16:creationId xmlns:a16="http://schemas.microsoft.com/office/drawing/2014/main" id="{BB46CF4A-D12E-46D0-A63A-06FFC8DAA49B}"/>
              </a:ext>
            </a:extLst>
          </p:cNvPr>
          <p:cNvSpPr txBox="1"/>
          <p:nvPr/>
        </p:nvSpPr>
        <p:spPr>
          <a:xfrm rot="10800000">
            <a:off x="3903542" y="4884219"/>
            <a:ext cx="400110" cy="70096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6EE9EAD-D962-4491-9810-3EFF0BDD5381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7043626" y="8146659"/>
            <a:ext cx="964518" cy="5845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D3B709F-E7BB-4158-B75A-5817A1EF7C5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887037" y="3517174"/>
            <a:ext cx="869731" cy="782758"/>
          </a:xfrm>
          <a:prstGeom prst="rect">
            <a:avLst/>
          </a:prstGeom>
        </p:spPr>
      </p:pic>
      <p:sp>
        <p:nvSpPr>
          <p:cNvPr id="218" name="TextBox 217">
            <a:extLst>
              <a:ext uri="{FF2B5EF4-FFF2-40B4-BE49-F238E27FC236}">
                <a16:creationId xmlns:a16="http://schemas.microsoft.com/office/drawing/2014/main" id="{8461BD6C-3745-49A7-AD3F-6F75E47E182D}"/>
              </a:ext>
            </a:extLst>
          </p:cNvPr>
          <p:cNvSpPr txBox="1"/>
          <p:nvPr/>
        </p:nvSpPr>
        <p:spPr>
          <a:xfrm>
            <a:off x="2275687" y="4129481"/>
            <a:ext cx="1148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Gill Sans MT" panose="020B0502020104020203" pitchFamily="34" charset="0"/>
              </a:rPr>
              <a:t>Talk about our environment</a:t>
            </a:r>
          </a:p>
        </p:txBody>
      </p:sp>
      <p:pic>
        <p:nvPicPr>
          <p:cNvPr id="219" name="Picture 14" descr="Image result for globe clipart">
            <a:extLst>
              <a:ext uri="{FF2B5EF4-FFF2-40B4-BE49-F238E27FC236}">
                <a16:creationId xmlns:a16="http://schemas.microsoft.com/office/drawing/2014/main" id="{CF68F625-EB0F-4BEA-BA44-3772A9B9A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675" y="4516549"/>
            <a:ext cx="392184" cy="39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2" name="TextBox 231">
            <a:extLst>
              <a:ext uri="{FF2B5EF4-FFF2-40B4-BE49-F238E27FC236}">
                <a16:creationId xmlns:a16="http://schemas.microsoft.com/office/drawing/2014/main" id="{2D0014E7-3ED7-497D-AEDB-F2A4287DB1A4}"/>
              </a:ext>
            </a:extLst>
          </p:cNvPr>
          <p:cNvSpPr txBox="1"/>
          <p:nvPr/>
        </p:nvSpPr>
        <p:spPr>
          <a:xfrm>
            <a:off x="3202795" y="5659195"/>
            <a:ext cx="1383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Gill Sans MT" panose="020B0502020104020203" pitchFamily="34" charset="0"/>
              </a:rPr>
              <a:t>Talk about identify, self and others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560B6BB-7A0A-46C9-9A13-A880211F8909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254177" y="1313978"/>
            <a:ext cx="1335570" cy="1405863"/>
          </a:xfrm>
          <a:prstGeom prst="rect">
            <a:avLst/>
          </a:prstGeom>
        </p:spPr>
      </p:pic>
      <p:sp>
        <p:nvSpPr>
          <p:cNvPr id="206" name="TextBox 205">
            <a:extLst>
              <a:ext uri="{FF2B5EF4-FFF2-40B4-BE49-F238E27FC236}">
                <a16:creationId xmlns:a16="http://schemas.microsoft.com/office/drawing/2014/main" id="{3483089D-9DFE-4481-9F6B-60C504C95610}"/>
              </a:ext>
            </a:extLst>
          </p:cNvPr>
          <p:cNvSpPr txBox="1"/>
          <p:nvPr/>
        </p:nvSpPr>
        <p:spPr>
          <a:xfrm>
            <a:off x="1492906" y="13767235"/>
            <a:ext cx="6584767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GB" sz="2000" i="1" dirty="0">
                <a:latin typeface="Berlin Sans FB" panose="020E0602020502020306" pitchFamily="34" charset="0"/>
              </a:rPr>
              <a:t>‘</a:t>
            </a:r>
            <a:r>
              <a:rPr lang="en-GB" sz="2000" b="0" i="0" dirty="0">
                <a:effectLst/>
                <a:latin typeface="Calibri" panose="020F0502020204030204" pitchFamily="34" charset="0"/>
              </a:rPr>
              <a:t>To nurture confident linguists and curious global citizens’</a:t>
            </a:r>
            <a:endParaRPr lang="en-GB" sz="2000" i="1" dirty="0">
              <a:latin typeface="Berlin Sans FB" panose="020E0602020502020306" pitchFamily="34" charset="0"/>
            </a:endParaRP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31D05614-F131-816D-F3C6-D383AFE33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5" y="66080"/>
            <a:ext cx="1374017" cy="80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Westcountry Schools Trust">
            <a:extLst>
              <a:ext uri="{FF2B5EF4-FFF2-40B4-BE49-F238E27FC236}">
                <a16:creationId xmlns:a16="http://schemas.microsoft.com/office/drawing/2014/main" id="{ECF71A8A-E1D3-9E3A-04D0-16A1B9F75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056" y="85080"/>
            <a:ext cx="1068557" cy="8214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B4C7E7"/>
            </a:solidFill>
          </a:ln>
        </p:spPr>
      </p:pic>
      <p:sp>
        <p:nvSpPr>
          <p:cNvPr id="25" name="Google Shape;121;g572a84145efd230d_13">
            <a:extLst>
              <a:ext uri="{FF2B5EF4-FFF2-40B4-BE49-F238E27FC236}">
                <a16:creationId xmlns:a16="http://schemas.microsoft.com/office/drawing/2014/main" id="{0B24C028-C02B-7839-EB35-C98ADFCC94DD}"/>
              </a:ext>
            </a:extLst>
          </p:cNvPr>
          <p:cNvSpPr txBox="1"/>
          <p:nvPr/>
        </p:nvSpPr>
        <p:spPr>
          <a:xfrm>
            <a:off x="2887972" y="142046"/>
            <a:ext cx="4807504" cy="6462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latin typeface="Aptos" panose="020B0004020202020204" pitchFamily="34" charset="0"/>
                <a:ea typeface="Calibri"/>
                <a:cs typeface="Calibri"/>
                <a:sym typeface="Calibri"/>
              </a:rPr>
              <a:t>MFL  Learning Journey</a:t>
            </a:r>
            <a:endParaRPr sz="16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411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071e11-d068-494d-93e0-4693d941b853" xsi:nil="true"/>
    <lcf76f155ced4ddcb4097134ff3c332f xmlns="437e6da8-daa5-493e-91db-7327883a71d6">
      <Terms xmlns="http://schemas.microsoft.com/office/infopath/2007/PartnerControls"/>
    </lcf76f155ced4ddcb4097134ff3c332f>
    <Week10 xmlns="437e6da8-daa5-493e-91db-7327883a71d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86EB2ED63E1F479EE2CB0F78B2DF05" ma:contentTypeVersion="20" ma:contentTypeDescription="Create a new document." ma:contentTypeScope="" ma:versionID="5b756f44af20b09bb5ca135328fc161c">
  <xsd:schema xmlns:xsd="http://www.w3.org/2001/XMLSchema" xmlns:xs="http://www.w3.org/2001/XMLSchema" xmlns:p="http://schemas.microsoft.com/office/2006/metadata/properties" xmlns:ns2="437e6da8-daa5-493e-91db-7327883a71d6" xmlns:ns3="0e071e11-d068-494d-93e0-4693d941b853" targetNamespace="http://schemas.microsoft.com/office/2006/metadata/properties" ma:root="true" ma:fieldsID="a0bd1ab31aa6244c8ec35aa13e2fa062" ns2:_="" ns3:_="">
    <xsd:import namespace="437e6da8-daa5-493e-91db-7327883a71d6"/>
    <xsd:import namespace="0e071e11-d068-494d-93e0-4693d941b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Week1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e6da8-daa5-493e-91db-7327883a7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dc8a44a-5ee6-4d2e-abde-10b85be26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Week10" ma:index="26" nillable="true" ma:displayName="Week 10" ma:format="DateOnly" ma:internalName="Week10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71e11-d068-494d-93e0-4693d941b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77f0a86-e88f-4e4b-8894-15fb1fb48623}" ma:internalName="TaxCatchAll" ma:showField="CatchAllData" ma:web="0e071e11-d068-494d-93e0-4693d941b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C9CD1E-5CC7-4A7A-B51A-6B5EE44236BA}">
  <ds:schemaRefs>
    <ds:schemaRef ds:uri="http://purl.org/dc/elements/1.1/"/>
    <ds:schemaRef ds:uri="http://schemas.microsoft.com/office/2006/metadata/properties"/>
    <ds:schemaRef ds:uri="e80afc52-b58a-49d3-ac61-1cb339a1bec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00994441-0988-45b9-a047-9ba6d673fc2a"/>
    <ds:schemaRef ds:uri="http://schemas.microsoft.com/office/infopath/2007/PartnerControls"/>
    <ds:schemaRef ds:uri="http://www.w3.org/XML/1998/namespace"/>
    <ds:schemaRef ds:uri="http://purl.org/dc/dcmitype/"/>
    <ds:schemaRef ds:uri="0e071e11-d068-494d-93e0-4693d941b853"/>
    <ds:schemaRef ds:uri="437e6da8-daa5-493e-91db-7327883a71d6"/>
    <ds:schemaRef ds:uri="fb4153d3-ff6e-4d6f-9810-6a3d1b81ef78"/>
    <ds:schemaRef ds:uri="ad652ebf-75ac-4a31-aed0-242152b4a3ae"/>
  </ds:schemaRefs>
</ds:datastoreItem>
</file>

<file path=customXml/itemProps2.xml><?xml version="1.0" encoding="utf-8"?>
<ds:datastoreItem xmlns:ds="http://schemas.openxmlformats.org/officeDocument/2006/customXml" ds:itemID="{AEB875E5-EB69-49C9-A4E3-4F467BC7D3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66F7D6-5FC7-421F-B3F3-2F8F8B3DEB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7e6da8-daa5-493e-91db-7327883a71d6"/>
    <ds:schemaRef ds:uri="0e071e11-d068-494d-93e0-4693d941b8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413</Words>
  <Application>Microsoft Office PowerPoint</Application>
  <PresentationFormat>Custom</PresentationFormat>
  <Paragraphs>87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Berlin Sans FB</vt:lpstr>
      <vt:lpstr>Calibri</vt:lpstr>
      <vt:lpstr>Calibri Light</vt:lpstr>
      <vt:lpstr>Gill Sans MT</vt:lpstr>
      <vt:lpstr>Office Theme</vt:lpstr>
      <vt:lpstr>PowerPoint Presentation</vt:lpstr>
    </vt:vector>
  </TitlesOfParts>
  <Company>St Mary's Catholic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Ray</dc:creator>
  <cp:lastModifiedBy>Jack Rudd</cp:lastModifiedBy>
  <cp:revision>289</cp:revision>
  <cp:lastPrinted>2018-09-02T17:44:52Z</cp:lastPrinted>
  <dcterms:created xsi:type="dcterms:W3CDTF">2018-02-08T08:28:53Z</dcterms:created>
  <dcterms:modified xsi:type="dcterms:W3CDTF">2026-10-09T10:41:59Z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0x0101002486EB2ED63E1F479EE2CB0F78B2DF05</vt:lpwstr>
  </property>
</Properties>
</file>