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5" d="100"/>
          <a:sy n="25" d="100"/>
        </p:scale>
        <p:origin x="26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116212" y="7876677"/>
            <a:ext cx="21029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the reactions at each electrode classified during electrolysis?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60420" y="151549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1127282" y="13369468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1296812" y="13528862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847331" y="5382672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1075480" y="5590260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1282049" y="13559162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8472876" y="11589842"/>
            <a:ext cx="1215000" cy="1305000"/>
            <a:chOff x="8930805" y="12013716"/>
            <a:chExt cx="1215000" cy="1305000"/>
          </a:xfrm>
        </p:grpSpPr>
        <p:sp>
          <p:nvSpPr>
            <p:cNvPr id="112" name="Google Shape;112;g572a84145efd230d_13"/>
            <p:cNvSpPr/>
            <p:nvPr/>
          </p:nvSpPr>
          <p:spPr>
            <a:xfrm>
              <a:off x="8930805" y="12013716"/>
              <a:ext cx="1215000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9142399" y="12181816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9251205" y="12180741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612010" y="9149426"/>
            <a:ext cx="1215000" cy="1305000"/>
            <a:chOff x="1702875" y="9410682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1702875" y="9410682"/>
              <a:ext cx="1215000" cy="1305000"/>
              <a:chOff x="1702875" y="9410682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1702875" y="9410682"/>
                <a:ext cx="1215000" cy="1305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1892920" y="9605669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1862758" y="9581216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1083563" y="5641080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37755" y="15057286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33439" y="15244486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394997" y="15026355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dirty="0"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1956906" y="199174"/>
            <a:ext cx="5974500" cy="5231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Science (Chemistry) Learning Journey</a:t>
            </a:r>
            <a:endParaRPr sz="1200" u="sng" dirty="0">
              <a:solidFill>
                <a:schemeClr val="tx1"/>
              </a:solidFill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71655" y="15412608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Particles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760468" y="15269354"/>
            <a:ext cx="21693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Atoms, elements and compounds / acids and alkalis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191541"/>
            <a:ext cx="191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Separation techniques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20572415">
            <a:off x="6908837" y="13099893"/>
            <a:ext cx="2172353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Metals and acid reactions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2429850" y="13285934"/>
            <a:ext cx="218971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Reactions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727334" y="10815050"/>
            <a:ext cx="152287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Atomic Structure and Periodic table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99307" y="11085486"/>
            <a:ext cx="2183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Bonding and structures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5027" y="10916375"/>
            <a:ext cx="19097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Chemical Change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652605" y="8810033"/>
            <a:ext cx="17392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Chemical changes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>
            <a:off x="7105341" y="8540146"/>
            <a:ext cx="19099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Quantitative Chemistry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800794" y="1505728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445488" y="1359367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802352" y="1597760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50815" y="13688948"/>
            <a:ext cx="23846" cy="35502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501719" y="10114846"/>
            <a:ext cx="123041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are elements placed in the periodic table?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5853196" y="10168739"/>
            <a:ext cx="250140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elements arranged in groups and periods in the periodic table?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724315" y="1059463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224819" y="11877452"/>
            <a:ext cx="155137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model?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6076351" y="11479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2725758" y="11723737"/>
            <a:ext cx="260498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differences in the properties of small covalent molecules and giant covalent structures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999182" y="1132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515272" y="10114846"/>
            <a:ext cx="23808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energy change at the melting and boiling points of a substance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968571" y="11724398"/>
            <a:ext cx="16565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reactivity series of metals?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81502" y="11050781"/>
            <a:ext cx="1386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pH scale and its significance in chemistry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191393" y="7632820"/>
            <a:ext cx="14217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some observable signs that indicate a chemical reaction has occurred?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579056" y="9443375"/>
            <a:ext cx="284025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determines the direction of ion movement towards electrodes during electrolysis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368127" y="909732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426479" y="904772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395864" y="9498021"/>
            <a:ext cx="23371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relative atomic mass of carbon (C) as given on the periodic table?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9031023" y="8903513"/>
            <a:ext cx="169084" cy="23392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146583" y="7017400"/>
            <a:ext cx="217746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increasing the surface area of a solid affect the rate of a chemical reaction?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4076837" y="3828680"/>
            <a:ext cx="203710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Organic reactions and polymer formation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 rot="20479226">
            <a:off x="1178540" y="4009393"/>
            <a:ext cx="15118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Earth's Atmosphere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 rot="21020438">
            <a:off x="7134118" y="3745003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Earth’s resources 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3593553">
            <a:off x="7354336" y="2223929"/>
            <a:ext cx="214946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Earth’s atmosphere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4031621" y="1749830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Earth’s resources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911273" y="1801470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Using our resources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355840" y="7141998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distinguishes a pure substance from a mixture?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>
            <a:cxnSpLocks/>
          </p:cNvCxnSpPr>
          <p:nvPr/>
        </p:nvCxnSpPr>
        <p:spPr>
          <a:xfrm flipV="1">
            <a:off x="7990029" y="2695718"/>
            <a:ext cx="366356" cy="89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2734342" y="829493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key processes involved in making drinking water safe for consumption?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36500" y="2446958"/>
            <a:ext cx="27013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role does chemistry play in improving agricultural and industrial processes?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4999182" y="11739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2437220" y="5443764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melting and boiling points be used to determine the purity of a substance?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1671025" y="4781114"/>
            <a:ext cx="227743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were the primary components of the Earth's early atmosphere?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41159" y="2435155"/>
            <a:ext cx="299264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conditions are necessary for rusting to occur, and how can rusting be prevented in different environments?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g572a84145efd230d_13"/>
          <p:cNvCxnSpPr>
            <a:cxnSpLocks/>
          </p:cNvCxnSpPr>
          <p:nvPr/>
        </p:nvCxnSpPr>
        <p:spPr>
          <a:xfrm flipV="1">
            <a:off x="2576931" y="5925177"/>
            <a:ext cx="0" cy="3301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3833573" y="3014538"/>
            <a:ext cx="335237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the structural differences between alkanes and alkenes affect their chemical properties and reactivity?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3760468" y="4680686"/>
            <a:ext cx="240226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Provide examples of naturally occurring polymers and explain their biological functions.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567649" y="3206339"/>
            <a:ext cx="31003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have levels of carbon dioxide in the atmosphere decreased over time?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>
            <a:cxnSpLocks/>
          </p:cNvCxnSpPr>
          <p:nvPr/>
        </p:nvCxnSpPr>
        <p:spPr>
          <a:xfrm flipH="1" flipV="1">
            <a:off x="4488895" y="3552589"/>
            <a:ext cx="22687" cy="29502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970293" y="424574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413276" y="4670364"/>
            <a:ext cx="218254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differences between pure water and potable water?</a:t>
            </a:r>
            <a:endParaRPr sz="12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3416974">
            <a:off x="7716526" y="6639974"/>
            <a:ext cx="16396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Rates and equilibrium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2061173" y="8679169"/>
            <a:ext cx="1772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Energy changes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983251" y="7842939"/>
            <a:ext cx="190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provide an example of an exothermic reaction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49708" y="9511369"/>
            <a:ext cx="172007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During a chemical reaction, what happens to the bonds between atoms in the reactants?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1532524" y="364098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5627624" y="2458311"/>
            <a:ext cx="254558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gases were released by volcanic activity that formed the Earth's early atmosphere?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>
            <a:cxnSpLocks/>
          </p:cNvCxnSpPr>
          <p:nvPr/>
        </p:nvCxnSpPr>
        <p:spPr>
          <a:xfrm flipH="1" flipV="1">
            <a:off x="2267295" y="4437323"/>
            <a:ext cx="90480" cy="33715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5131267" y="6251677"/>
            <a:ext cx="164436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Organic Chemistry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385086" y="9137438"/>
            <a:ext cx="163004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must chemical equations be balanced?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4865172" y="13216162"/>
            <a:ext cx="185899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Periodic Table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2520251" y="6272434"/>
            <a:ext cx="135318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Chemical Analysis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7868591" y="431456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  <a:endCxn id="214" idx="0"/>
          </p:cNvCxnSpPr>
          <p:nvPr/>
        </p:nvCxnSpPr>
        <p:spPr>
          <a:xfrm flipH="1">
            <a:off x="8063200" y="3407618"/>
            <a:ext cx="156535" cy="33956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2996750" y="13568826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6376556" y="12722504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4381853" y="12452497"/>
            <a:ext cx="25202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the modern periodic table organized?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6572534" y="11884216"/>
            <a:ext cx="192918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elements in the same group of the periodic table exhibit similar chemical properties?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 flipV="1">
            <a:off x="7882828" y="11706075"/>
            <a:ext cx="88743" cy="9910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664282">
            <a:off x="7577862" y="10980200"/>
            <a:ext cx="127174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Atomic structure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269094" y="7849929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moles are in 36 grams of water?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258670" y="5159042"/>
            <a:ext cx="159600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many collisions between reactant particles fail to result in a chemical reaction?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020346" y="7074917"/>
            <a:ext cx="191803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fractional distillation separate crude oil 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4999677" y="5415861"/>
            <a:ext cx="2193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 the first four gaseous at room temperature?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" name="Google Shape;203;g572a84145efd230d_13">
            <a:extLst>
              <a:ext uri="{FF2B5EF4-FFF2-40B4-BE49-F238E27FC236}">
                <a16:creationId xmlns:a16="http://schemas.microsoft.com/office/drawing/2014/main" id="{49838C90-37F1-4691-4B79-B2C399D524BF}"/>
              </a:ext>
            </a:extLst>
          </p:cNvPr>
          <p:cNvCxnSpPr>
            <a:cxnSpLocks/>
            <a:endCxn id="135" idx="0"/>
          </p:cNvCxnSpPr>
          <p:nvPr/>
        </p:nvCxnSpPr>
        <p:spPr>
          <a:xfrm>
            <a:off x="7882828" y="8188756"/>
            <a:ext cx="177486" cy="35139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Google Shape;167;g572a84145efd230d_13">
            <a:extLst>
              <a:ext uri="{FF2B5EF4-FFF2-40B4-BE49-F238E27FC236}">
                <a16:creationId xmlns:a16="http://schemas.microsoft.com/office/drawing/2014/main" id="{B9AEF8DA-83F9-966E-DBEA-3A710812AAB6}"/>
              </a:ext>
            </a:extLst>
          </p:cNvPr>
          <p:cNvSpPr txBox="1"/>
          <p:nvPr/>
        </p:nvSpPr>
        <p:spPr>
          <a:xfrm>
            <a:off x="1361920" y="12509711"/>
            <a:ext cx="27931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name a compound with two elements</a:t>
            </a:r>
          </a:p>
        </p:txBody>
      </p:sp>
      <p:sp>
        <p:nvSpPr>
          <p:cNvPr id="32" name="Google Shape;167;g572a84145efd230d_13">
            <a:extLst>
              <a:ext uri="{FF2B5EF4-FFF2-40B4-BE49-F238E27FC236}">
                <a16:creationId xmlns:a16="http://schemas.microsoft.com/office/drawing/2014/main" id="{3F0BE0F5-78E0-9713-E1A8-44DA780A7A9A}"/>
              </a:ext>
            </a:extLst>
          </p:cNvPr>
          <p:cNvSpPr txBox="1"/>
          <p:nvPr/>
        </p:nvSpPr>
        <p:spPr>
          <a:xfrm>
            <a:off x="7539565" y="13973364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reactivity series and how is it used in chemistry?</a:t>
            </a:r>
          </a:p>
        </p:txBody>
      </p:sp>
      <p:sp>
        <p:nvSpPr>
          <p:cNvPr id="35" name="Google Shape;167;g572a84145efd230d_13">
            <a:extLst>
              <a:ext uri="{FF2B5EF4-FFF2-40B4-BE49-F238E27FC236}">
                <a16:creationId xmlns:a16="http://schemas.microsoft.com/office/drawing/2014/main" id="{F4D6AFE3-C77E-97F9-61E6-88397B2B3694}"/>
              </a:ext>
            </a:extLst>
          </p:cNvPr>
          <p:cNvSpPr txBox="1"/>
          <p:nvPr/>
        </p:nvSpPr>
        <p:spPr>
          <a:xfrm>
            <a:off x="4927654" y="14020749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some properties of alkali metals?</a:t>
            </a:r>
          </a:p>
        </p:txBody>
      </p:sp>
      <p:sp>
        <p:nvSpPr>
          <p:cNvPr id="38" name="Google Shape;167;g572a84145efd230d_13">
            <a:extLst>
              <a:ext uri="{FF2B5EF4-FFF2-40B4-BE49-F238E27FC236}">
                <a16:creationId xmlns:a16="http://schemas.microsoft.com/office/drawing/2014/main" id="{6A639842-2FC5-7C97-723B-61EEB4ACC40B}"/>
              </a:ext>
            </a:extLst>
          </p:cNvPr>
          <p:cNvSpPr txBox="1"/>
          <p:nvPr/>
        </p:nvSpPr>
        <p:spPr>
          <a:xfrm>
            <a:off x="2267232" y="14064164"/>
            <a:ext cx="23771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main difference between a chemical change and a physical change?</a:t>
            </a:r>
          </a:p>
        </p:txBody>
      </p:sp>
      <p:sp>
        <p:nvSpPr>
          <p:cNvPr id="39" name="Google Shape;167;g572a84145efd230d_13">
            <a:extLst>
              <a:ext uri="{FF2B5EF4-FFF2-40B4-BE49-F238E27FC236}">
                <a16:creationId xmlns:a16="http://schemas.microsoft.com/office/drawing/2014/main" id="{071F1B59-6568-E736-5EA8-94145AFA9DC5}"/>
              </a:ext>
            </a:extLst>
          </p:cNvPr>
          <p:cNvSpPr txBox="1"/>
          <p:nvPr/>
        </p:nvSpPr>
        <p:spPr>
          <a:xfrm>
            <a:off x="4112204" y="14710391"/>
            <a:ext cx="219257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element?</a:t>
            </a:r>
          </a:p>
        </p:txBody>
      </p:sp>
      <p:sp>
        <p:nvSpPr>
          <p:cNvPr id="40" name="Google Shape;167;g572a84145efd230d_13">
            <a:extLst>
              <a:ext uri="{FF2B5EF4-FFF2-40B4-BE49-F238E27FC236}">
                <a16:creationId xmlns:a16="http://schemas.microsoft.com/office/drawing/2014/main" id="{15FE8DC9-8688-C351-73E5-E15D15543FEA}"/>
              </a:ext>
            </a:extLst>
          </p:cNvPr>
          <p:cNvSpPr txBox="1"/>
          <p:nvPr/>
        </p:nvSpPr>
        <p:spPr>
          <a:xfrm>
            <a:off x="6162728" y="14656477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gases and liquids flow, but solids cannot?</a:t>
            </a:r>
          </a:p>
        </p:txBody>
      </p:sp>
      <p:sp>
        <p:nvSpPr>
          <p:cNvPr id="41" name="Google Shape;167;g572a84145efd230d_13">
            <a:extLst>
              <a:ext uri="{FF2B5EF4-FFF2-40B4-BE49-F238E27FC236}">
                <a16:creationId xmlns:a16="http://schemas.microsoft.com/office/drawing/2014/main" id="{979D8377-B71C-C1DA-EF4C-9D89E8FAC777}"/>
              </a:ext>
            </a:extLst>
          </p:cNvPr>
          <p:cNvSpPr txBox="1"/>
          <p:nvPr/>
        </p:nvSpPr>
        <p:spPr>
          <a:xfrm>
            <a:off x="16228" y="15413185"/>
            <a:ext cx="162643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effect of temperature on dissolving?</a:t>
            </a:r>
          </a:p>
        </p:txBody>
      </p:sp>
      <p:sp>
        <p:nvSpPr>
          <p:cNvPr id="44" name="Google Shape;167;g572a84145efd230d_13">
            <a:extLst>
              <a:ext uri="{FF2B5EF4-FFF2-40B4-BE49-F238E27FC236}">
                <a16:creationId xmlns:a16="http://schemas.microsoft.com/office/drawing/2014/main" id="{2D35D1B1-9548-79B5-4941-3DCF9D576E25}"/>
              </a:ext>
            </a:extLst>
          </p:cNvPr>
          <p:cNvSpPr txBox="1"/>
          <p:nvPr/>
        </p:nvSpPr>
        <p:spPr>
          <a:xfrm>
            <a:off x="1537503" y="16345300"/>
            <a:ext cx="194016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difference between a pure substance and an impure substance?</a:t>
            </a:r>
          </a:p>
        </p:txBody>
      </p:sp>
      <p:sp>
        <p:nvSpPr>
          <p:cNvPr id="45" name="Google Shape;167;g572a84145efd230d_13">
            <a:extLst>
              <a:ext uri="{FF2B5EF4-FFF2-40B4-BE49-F238E27FC236}">
                <a16:creationId xmlns:a16="http://schemas.microsoft.com/office/drawing/2014/main" id="{338FA824-AE33-7957-64A1-1F07EB8BAE0F}"/>
              </a:ext>
            </a:extLst>
          </p:cNvPr>
          <p:cNvSpPr txBox="1"/>
          <p:nvPr/>
        </p:nvSpPr>
        <p:spPr>
          <a:xfrm>
            <a:off x="3833573" y="16379200"/>
            <a:ext cx="16991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colour does universal indicator turn when mixed with an acid?</a:t>
            </a:r>
          </a:p>
        </p:txBody>
      </p:sp>
      <p:sp>
        <p:nvSpPr>
          <p:cNvPr id="46" name="Google Shape;167;g572a84145efd230d_13">
            <a:extLst>
              <a:ext uri="{FF2B5EF4-FFF2-40B4-BE49-F238E27FC236}">
                <a16:creationId xmlns:a16="http://schemas.microsoft.com/office/drawing/2014/main" id="{9959C515-C35D-6AF5-2AC4-395E7C621121}"/>
              </a:ext>
            </a:extLst>
          </p:cNvPr>
          <p:cNvSpPr txBox="1"/>
          <p:nvPr/>
        </p:nvSpPr>
        <p:spPr>
          <a:xfrm>
            <a:off x="5951325" y="16406728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which direction do particles move when they diffuse?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E31672-D46C-2749-0902-C79387519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74" y="62603"/>
            <a:ext cx="9504488" cy="8230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427EEF0B-9169-4727-AAA5-F8B055E2653A}"/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564</Words>
  <Application>Microsoft Office PowerPoint</Application>
  <PresentationFormat>Custom</PresentationFormat>
  <Paragraphs>73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Ed Kirk</cp:lastModifiedBy>
  <cp:revision>12</cp:revision>
  <dcterms:created xsi:type="dcterms:W3CDTF">2018-02-08T08:28:53Z</dcterms:created>
  <dcterms:modified xsi:type="dcterms:W3CDTF">2026-06-15T14:56:11Z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