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9929813" cy="14357350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ECA1A-DE82-47BC-B23E-2FFDAA5997DF}" v="37" dt="2026-06-15T15:10:33.158"/>
    <p1510:client id="{53BCAF20-36D6-D1A8-6EBF-A501F8CEA15B}" v="2" dt="2026-06-15T15:16:52.967"/>
    <p1510:client id="{B75C4C97-2431-73AC-269E-C391AF1A804C}" v="5" dt="2026-06-15T14:48:10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290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5"/>
            <a:ext cx="4304001" cy="71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51" tIns="66357" rIns="132751" bIns="66357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497" y="5"/>
            <a:ext cx="4304001" cy="71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51" tIns="66357" rIns="132751" bIns="66357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630613" y="1795463"/>
            <a:ext cx="2668587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518" y="6908892"/>
            <a:ext cx="7944779" cy="5652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51" tIns="66357" rIns="132751" bIns="66357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13638680"/>
            <a:ext cx="4304001" cy="71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51" tIns="66357" rIns="132751" bIns="66357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497" y="13638680"/>
            <a:ext cx="4304001" cy="71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51" tIns="66357" rIns="132751" bIns="66357" anchor="b" anchorCtr="0">
            <a:noAutofit/>
          </a:bodyPr>
          <a:lstStyle/>
          <a:p>
            <a:pPr algn="r"/>
            <a:fld id="{00000000-1234-1234-1234-123412341234}" type="slidenum">
              <a:rPr lang="en-GB" sz="17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GB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30613" y="1795463"/>
            <a:ext cx="2668587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992518" y="6908892"/>
            <a:ext cx="7944960" cy="5652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51" tIns="66357" rIns="132751" bIns="6635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5623498" y="13638680"/>
            <a:ext cx="4303970" cy="71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2751" tIns="66357" rIns="132751" bIns="66357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068141" y="7860742"/>
            <a:ext cx="21357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evidence is there to suggest climate change exists? </a:t>
            </a:r>
            <a:endParaRPr sz="11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77442" y="12822759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12878" y="151550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505871" y="10738039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85044" y="8055266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7130822" y="12743184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7312905" y="1292980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32419" y="1486819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7546490" y="3426133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7737171" y="363071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7330861" y="12978378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grpSp>
        <p:nvGrpSpPr>
          <p:cNvPr id="111" name="Google Shape;111;g572a84145efd230d_13"/>
          <p:cNvGrpSpPr/>
          <p:nvPr/>
        </p:nvGrpSpPr>
        <p:grpSpPr>
          <a:xfrm>
            <a:off x="3677138" y="8207092"/>
            <a:ext cx="1215000" cy="1305000"/>
            <a:chOff x="4181535" y="8616668"/>
            <a:chExt cx="1215000" cy="1305000"/>
          </a:xfrm>
        </p:grpSpPr>
        <p:sp>
          <p:nvSpPr>
            <p:cNvPr id="112" name="Google Shape;112;g572a84145efd230d_13"/>
            <p:cNvSpPr/>
            <p:nvPr/>
          </p:nvSpPr>
          <p:spPr>
            <a:xfrm>
              <a:off x="4181535" y="8616668"/>
              <a:ext cx="1215000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/>
            <p:cNvSpPr/>
            <p:nvPr/>
          </p:nvSpPr>
          <p:spPr>
            <a:xfrm>
              <a:off x="4358345" y="8820191"/>
              <a:ext cx="8583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/>
            <p:cNvSpPr txBox="1"/>
            <p:nvPr/>
          </p:nvSpPr>
          <p:spPr>
            <a:xfrm>
              <a:off x="4515433" y="8830384"/>
              <a:ext cx="574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4A0398-76C8-4971-FA15-41221C51072B}"/>
              </a:ext>
            </a:extLst>
          </p:cNvPr>
          <p:cNvGrpSpPr/>
          <p:nvPr/>
        </p:nvGrpSpPr>
        <p:grpSpPr>
          <a:xfrm>
            <a:off x="3365622" y="5955614"/>
            <a:ext cx="1215000" cy="1305000"/>
            <a:chOff x="4456487" y="6216870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3C7D8C-CF48-4418-7D21-AF8C11E5B4A6}"/>
                </a:ext>
              </a:extLst>
            </p:cNvPr>
            <p:cNvGrpSpPr/>
            <p:nvPr/>
          </p:nvGrpSpPr>
          <p:grpSpPr>
            <a:xfrm>
              <a:off x="4456487" y="6216870"/>
              <a:ext cx="1215000" cy="1305000"/>
              <a:chOff x="4456487" y="6216870"/>
              <a:chExt cx="1215000" cy="1305000"/>
            </a:xfrm>
          </p:grpSpPr>
          <p:sp>
            <p:nvSpPr>
              <p:cNvPr id="102" name="Google Shape;102;g572a84145efd230d_13"/>
              <p:cNvSpPr/>
              <p:nvPr/>
            </p:nvSpPr>
            <p:spPr>
              <a:xfrm>
                <a:off x="4456487" y="6216870"/>
                <a:ext cx="1215000" cy="1305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/>
              <p:cNvSpPr/>
              <p:nvPr/>
            </p:nvSpPr>
            <p:spPr>
              <a:xfrm>
                <a:off x="4638555" y="6419486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/>
            <p:cNvSpPr txBox="1"/>
            <p:nvPr/>
          </p:nvSpPr>
          <p:spPr>
            <a:xfrm>
              <a:off x="4652636" y="6422309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/>
            </a:p>
          </p:txBody>
        </p:sp>
      </p:grpSp>
      <p:sp>
        <p:nvSpPr>
          <p:cNvPr id="116" name="Google Shape;116;g572a84145efd230d_13"/>
          <p:cNvSpPr txBox="1"/>
          <p:nvPr/>
        </p:nvSpPr>
        <p:spPr>
          <a:xfrm>
            <a:off x="7751398" y="3645444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/>
          </a:p>
        </p:txBody>
      </p:sp>
      <p:sp>
        <p:nvSpPr>
          <p:cNvPr id="117" name="Google Shape;117;g572a84145efd230d_13"/>
          <p:cNvSpPr/>
          <p:nvPr/>
        </p:nvSpPr>
        <p:spPr>
          <a:xfrm>
            <a:off x="8237754" y="15057286"/>
            <a:ext cx="1262237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20570" y="1525662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420570" y="15104075"/>
            <a:ext cx="89631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572a84145efd230d_13"/>
          <p:cNvSpPr txBox="1"/>
          <p:nvPr/>
        </p:nvSpPr>
        <p:spPr>
          <a:xfrm>
            <a:off x="1956906" y="199174"/>
            <a:ext cx="5974500" cy="6462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Geography Learning Journey</a:t>
            </a:r>
            <a:endParaRPr sz="16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6054357" y="15197599"/>
            <a:ext cx="19098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opportunities and challenges does our local place provide?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359995" y="15398806"/>
            <a:ext cx="236238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Can the world cope with 9 billion people? </a:t>
            </a:r>
            <a:endParaRPr sz="16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62648" y="15083820"/>
            <a:ext cx="191000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Where is the hardest place to live on Earth?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-2432349">
            <a:off x="1193136" y="13550535"/>
            <a:ext cx="1910029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accurate is our world view?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672220" y="10945277"/>
            <a:ext cx="24154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Is the world getting smaller? (Globalisation)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31623" y="10911960"/>
            <a:ext cx="2183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Are Rivers or Glaciers more powerful?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2444818">
            <a:off x="548367" y="10212811"/>
            <a:ext cx="19097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Where is the most dangerous place to live? </a:t>
            </a:r>
            <a:endParaRPr sz="12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756938" y="8578251"/>
            <a:ext cx="173927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Climate Change or Climate Emergency?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572a84145efd230d_13"/>
          <p:cNvSpPr txBox="1"/>
          <p:nvPr/>
        </p:nvSpPr>
        <p:spPr>
          <a:xfrm>
            <a:off x="7355519" y="16413333"/>
            <a:ext cx="1931870" cy="438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Introduction to Geography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(human and physical</a:t>
            </a: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g572a84145efd230d_13"/>
          <p:cNvSpPr txBox="1"/>
          <p:nvPr/>
        </p:nvSpPr>
        <p:spPr>
          <a:xfrm>
            <a:off x="6611044" y="14576195"/>
            <a:ext cx="209291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have settlements arrived around Rough Tor?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g572a84145efd230d_13"/>
          <p:cNvSpPr txBox="1"/>
          <p:nvPr/>
        </p:nvSpPr>
        <p:spPr>
          <a:xfrm>
            <a:off x="5629795" y="16391793"/>
            <a:ext cx="1358246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place, scale and place important to geographers?</a:t>
            </a:r>
            <a:r>
              <a:rPr lang="en-GB" sz="9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sz="9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407080" y="149623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248680" y="158978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242597" y="1594149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572a84145efd230d_13"/>
          <p:cNvSpPr txBox="1"/>
          <p:nvPr/>
        </p:nvSpPr>
        <p:spPr>
          <a:xfrm>
            <a:off x="3837122" y="14516838"/>
            <a:ext cx="2219559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-GB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hat are the opportunities and challenges of living in an urban area </a:t>
            </a:r>
            <a:endParaRPr sz="11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6" name="Google Shape;146;g572a84145efd230d_13"/>
          <p:cNvCxnSpPr/>
          <p:nvPr/>
        </p:nvCxnSpPr>
        <p:spPr>
          <a:xfrm rot="10800000">
            <a:off x="4996857" y="1497581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g572a84145efd230d_13"/>
          <p:cNvSpPr txBox="1"/>
          <p:nvPr/>
        </p:nvSpPr>
        <p:spPr>
          <a:xfrm>
            <a:off x="3594234" y="16260162"/>
            <a:ext cx="157941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do people live and why?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1424236" y="16231794"/>
            <a:ext cx="14748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different biomes across the world?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-85152" y="15167236"/>
            <a:ext cx="152187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impacts to ecosystems change them?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g572a84145efd230d_13"/>
          <p:cNvSpPr txBox="1"/>
          <p:nvPr/>
        </p:nvSpPr>
        <p:spPr>
          <a:xfrm>
            <a:off x="2301413" y="14173746"/>
            <a:ext cx="120223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world like and how do we know? </a:t>
            </a:r>
          </a:p>
        </p:txBody>
      </p: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 flipV="1">
            <a:off x="2020021" y="14068843"/>
            <a:ext cx="445154" cy="2292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/>
          <p:cNvSpPr txBox="1"/>
          <p:nvPr/>
        </p:nvSpPr>
        <p:spPr>
          <a:xfrm>
            <a:off x="-150246" y="13566630"/>
            <a:ext cx="158022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causes uneven development?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8" name="Google Shape;158;g572a84145efd230d_13"/>
          <p:cNvCxnSpPr>
            <a:cxnSpLocks/>
          </p:cNvCxnSpPr>
          <p:nvPr/>
        </p:nvCxnSpPr>
        <p:spPr>
          <a:xfrm flipH="1" flipV="1">
            <a:off x="932667" y="14342495"/>
            <a:ext cx="290107" cy="786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572a84145efd230d_13"/>
          <p:cNvSpPr txBox="1"/>
          <p:nvPr/>
        </p:nvSpPr>
        <p:spPr>
          <a:xfrm>
            <a:off x="675787" y="12349925"/>
            <a:ext cx="18828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your opinion, is wealth being spread across the world evenly?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1944497" y="12939723"/>
            <a:ext cx="230247" cy="3637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g572a84145efd230d_13"/>
          <p:cNvSpPr txBox="1"/>
          <p:nvPr/>
        </p:nvSpPr>
        <p:spPr>
          <a:xfrm>
            <a:off x="5765932" y="13956034"/>
            <a:ext cx="1880221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what extent is Africa at risk of climate change?</a:t>
            </a:r>
          </a:p>
        </p:txBody>
      </p: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5874661" y="13688948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499666" y="9934187"/>
            <a:ext cx="1230419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Fieldwork investigation: hat is the microclimate like at SJS? </a:t>
            </a:r>
            <a:endParaRPr sz="11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88362" y="10694836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067348" y="10065006"/>
            <a:ext cx="1590152" cy="64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China investing in Africa now?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491875" y="11706075"/>
            <a:ext cx="1603285" cy="830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Globalisation effect people around the world?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7163646" y="1142823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3197108" y="11723737"/>
            <a:ext cx="193888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Glaciers and Rivers form?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999182" y="113259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881491" y="10226620"/>
            <a:ext cx="1780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do we find them and why?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1077720" y="11877469"/>
            <a:ext cx="165653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hy do we have Earthquakes?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113826" y="10911564"/>
            <a:ext cx="1386900" cy="90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you compare areas of contrasting wealth suffering from Earthquakes? </a:t>
            </a:r>
            <a:endParaRPr sz="105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639867" y="10470076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1787656" y="9557588"/>
            <a:ext cx="14217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well connected is Asia with the rest of the world? </a:t>
            </a:r>
            <a:endParaRPr sz="105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980113" y="8330542"/>
            <a:ext cx="96333" cy="27347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858017" y="9485708"/>
            <a:ext cx="19065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</a:t>
            </a:r>
            <a:r>
              <a:rPr lang="en-GB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ow does mitigation and adaptation reduce the effects of Climate Change? </a:t>
            </a:r>
            <a:endParaRPr sz="11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7026637" y="9145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>
            <a:cxnSpLocks/>
          </p:cNvCxnSpPr>
          <p:nvPr/>
        </p:nvCxnSpPr>
        <p:spPr>
          <a:xfrm flipV="1">
            <a:off x="5874661" y="8317371"/>
            <a:ext cx="57859" cy="30759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044089" y="9496660"/>
            <a:ext cx="16300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there conflict?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</p:cNvCxnSpPr>
          <p:nvPr/>
        </p:nvCxnSpPr>
        <p:spPr>
          <a:xfrm>
            <a:off x="9069811" y="8158199"/>
            <a:ext cx="452194" cy="54250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712004" y="7050564"/>
            <a:ext cx="1675755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physical geography challenges Russia face? </a:t>
            </a:r>
            <a:endParaRPr sz="105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  <a:endCxn id="48" idx="2"/>
          </p:cNvCxnSpPr>
          <p:nvPr/>
        </p:nvCxnSpPr>
        <p:spPr>
          <a:xfrm flipH="1" flipV="1">
            <a:off x="9000342" y="6020848"/>
            <a:ext cx="222542" cy="98897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2059620" y="3785366"/>
            <a:ext cx="203710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Urban Issues &amp; Challenges</a:t>
            </a:r>
            <a:endParaRPr sz="18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 rot="18282548">
            <a:off x="684783" y="4400933"/>
            <a:ext cx="151183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Natural Hazards</a:t>
            </a:r>
            <a:endParaRPr sz="18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6446894" y="3985979"/>
            <a:ext cx="12150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Fieldwork</a:t>
            </a:r>
            <a:endParaRPr sz="12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1790347">
            <a:off x="7425122" y="2185714"/>
            <a:ext cx="21494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</a:t>
            </a: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completion of UK Physical Landscapes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g572a84145efd230d_13"/>
          <p:cNvSpPr txBox="1"/>
          <p:nvPr/>
        </p:nvSpPr>
        <p:spPr>
          <a:xfrm>
            <a:off x="3003571" y="1750085"/>
            <a:ext cx="39844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The Changing Economic World</a:t>
            </a:r>
            <a:endParaRPr sz="20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878379" y="1610880"/>
            <a:ext cx="2299800" cy="5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Pre-Release</a:t>
            </a:r>
            <a:endParaRPr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Revision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g572a84145efd230d_13"/>
          <p:cNvSpPr txBox="1"/>
          <p:nvPr/>
        </p:nvSpPr>
        <p:spPr>
          <a:xfrm>
            <a:off x="-85152" y="3373917"/>
            <a:ext cx="18101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manage  weather and tectonic hazards?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5690337" y="928837"/>
            <a:ext cx="23500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aid help poorer regions to develop?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4" name="Google Shape;224;g572a84145efd230d_13"/>
          <p:cNvCxnSpPr>
            <a:cxnSpLocks/>
          </p:cNvCxnSpPr>
          <p:nvPr/>
        </p:nvCxnSpPr>
        <p:spPr>
          <a:xfrm flipV="1">
            <a:off x="5135991" y="1299082"/>
            <a:ext cx="918366" cy="18773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/>
          <p:cNvCxnSpPr>
            <a:cxnSpLocks/>
            <a:endCxn id="236" idx="2"/>
          </p:cNvCxnSpPr>
          <p:nvPr/>
        </p:nvCxnSpPr>
        <p:spPr>
          <a:xfrm flipV="1">
            <a:off x="8831580" y="1811779"/>
            <a:ext cx="351305" cy="26306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2505871" y="826062"/>
            <a:ext cx="32244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regional differences between the North and the South of the UK causes differences in wealth?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992814" y="2369326"/>
            <a:ext cx="19901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has deindustrialisation affected the UK?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4990338" y="124731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593855" y="5355048"/>
            <a:ext cx="1824031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Water Supply be increased for future generations? </a:t>
            </a:r>
            <a:endParaRPr sz="1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1318062" y="2429199"/>
            <a:ext cx="17724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Should/shouldn’t something happen?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g572a84145efd230d_13"/>
          <p:cNvSpPr txBox="1"/>
          <p:nvPr/>
        </p:nvSpPr>
        <p:spPr>
          <a:xfrm>
            <a:off x="8635685" y="1165489"/>
            <a:ext cx="1094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</a:t>
            </a: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ow do we manage flooding?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7" name="Google Shape;237;g572a84145efd230d_13"/>
          <p:cNvCxnSpPr>
            <a:cxnSpLocks/>
          </p:cNvCxnSpPr>
          <p:nvPr/>
        </p:nvCxnSpPr>
        <p:spPr>
          <a:xfrm flipV="1">
            <a:off x="2174744" y="5867400"/>
            <a:ext cx="262858" cy="20733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242597" y="2870543"/>
            <a:ext cx="2164855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erosion, transportation and deposition create landforms? </a:t>
            </a:r>
            <a:endParaRPr sz="11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/>
          <p:cNvCxnSpPr>
            <a:cxnSpLocks/>
            <a:stCxn id="220" idx="2"/>
          </p:cNvCxnSpPr>
          <p:nvPr/>
        </p:nvCxnSpPr>
        <p:spPr>
          <a:xfrm>
            <a:off x="819946" y="4020207"/>
            <a:ext cx="112721" cy="40828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4199952" y="3206896"/>
            <a:ext cx="1839777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rivers shape the landscape?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5724066" y="34754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>
            <a:cxnSpLocks/>
          </p:cNvCxnSpPr>
          <p:nvPr/>
        </p:nvCxnSpPr>
        <p:spPr>
          <a:xfrm flipH="1" flipV="1">
            <a:off x="4266767" y="4520439"/>
            <a:ext cx="43326" cy="27205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6019791" y="4662414"/>
            <a:ext cx="218254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collect, present and analyse data?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g572a84145efd230d_13"/>
          <p:cNvSpPr txBox="1"/>
          <p:nvPr/>
        </p:nvSpPr>
        <p:spPr>
          <a:xfrm>
            <a:off x="3438502" y="12217444"/>
            <a:ext cx="12683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climate change  affecting Africa?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 rot="5400000">
            <a:off x="8075396" y="7342448"/>
            <a:ext cx="163966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Will everyone love to be beside the seaside?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5905272" y="5278874"/>
            <a:ext cx="20660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resources does Russia have for their economy?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7398375" y="6874933"/>
            <a:ext cx="148115" cy="21939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1" name="Google Shape;271;g572a84145efd230d_13"/>
          <p:cNvSpPr txBox="1"/>
          <p:nvPr/>
        </p:nvSpPr>
        <p:spPr>
          <a:xfrm>
            <a:off x="1231421" y="7466275"/>
            <a:ext cx="202235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measures of development affect various countries across Asia and why?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3632407" y="34698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5" name="Google Shape;275;g572a84145efd230d_13"/>
          <p:cNvCxnSpPr/>
          <p:nvPr/>
        </p:nvCxnSpPr>
        <p:spPr>
          <a:xfrm rot="10800000">
            <a:off x="1796781" y="4619039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4429434" y="6143488"/>
            <a:ext cx="235253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Living World: Ecosystems - Tropical Rainforests- Hot Deserts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137026" y="9233040"/>
            <a:ext cx="16300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important are our oceans?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3292680" y="13246149"/>
            <a:ext cx="38058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Where does Africa go from here?</a:t>
            </a:r>
            <a:endParaRPr sz="18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6911887" y="588575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6359754" y="439472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 flipV="1">
            <a:off x="8036372" y="2723727"/>
            <a:ext cx="556226" cy="3116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5571655" y="2375694"/>
            <a:ext cx="164627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north-south divide?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/>
          <p:nvPr/>
        </p:nvCxnSpPr>
        <p:spPr>
          <a:xfrm rot="10800000">
            <a:off x="5564874" y="211780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1C3D17DD-77CD-C3B5-F873-64231A1D1541}"/>
              </a:ext>
            </a:extLst>
          </p:cNvPr>
          <p:cNvSpPr txBox="1"/>
          <p:nvPr/>
        </p:nvSpPr>
        <p:spPr>
          <a:xfrm>
            <a:off x="3793734" y="13961891"/>
            <a:ext cx="13607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life like in Kibera?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3915672" y="13714441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70543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5142682" y="12550001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Africa’s population changing?</a:t>
            </a:r>
          </a:p>
        </p:txBody>
      </p: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36C5D447-6D52-0253-C174-76539DF95710}"/>
              </a:ext>
            </a:extLst>
          </p:cNvPr>
          <p:cNvSpPr txBox="1"/>
          <p:nvPr/>
        </p:nvSpPr>
        <p:spPr>
          <a:xfrm>
            <a:off x="7099186" y="11969296"/>
            <a:ext cx="13796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and why did Boscastle Flood?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>
            <a:off x="8316316" y="12367556"/>
            <a:ext cx="636217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g572a84145efd230d_13"/>
          <p:cNvSpPr txBox="1"/>
          <p:nvPr/>
        </p:nvSpPr>
        <p:spPr>
          <a:xfrm rot="5400000">
            <a:off x="8344943" y="11993413"/>
            <a:ext cx="12717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Is the UK’s weather predictable? </a:t>
            </a:r>
            <a:endParaRPr sz="1200" b="1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g572a84145efd230d_13"/>
          <p:cNvSpPr txBox="1"/>
          <p:nvPr/>
        </p:nvSpPr>
        <p:spPr>
          <a:xfrm rot="20353788">
            <a:off x="1581380" y="8761188"/>
            <a:ext cx="19100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Is the future bright for Asia?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364153" y="7929267"/>
            <a:ext cx="21357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opportunities in Saudi Arabia? </a:t>
            </a:r>
            <a:endParaRPr sz="105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/>
          <p:nvPr/>
        </p:nvCxnSpPr>
        <p:spPr>
          <a:xfrm rot="10800000">
            <a:off x="7343677" y="829370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g572a84145efd230d_13"/>
          <p:cNvSpPr txBox="1"/>
          <p:nvPr/>
        </p:nvSpPr>
        <p:spPr>
          <a:xfrm>
            <a:off x="6633356" y="6154264"/>
            <a:ext cx="182626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Is Russia a Prisoner of Geography?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202339" y="5559224"/>
            <a:ext cx="15960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save the Barrel Reef?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4649556" y="7074917"/>
            <a:ext cx="1702272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are the tropical rainforests and hot deserts in the world? </a:t>
            </a:r>
            <a:endParaRPr sz="105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3534674" y="5509432"/>
            <a:ext cx="2193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challenges TRF/hot deserts face? 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381946" y="580720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7" name="Google Shape;137;g572a84145efd230d_13" descr="Globe Icon 962855">
            <a:extLst>
              <a:ext uri="{FF2B5EF4-FFF2-40B4-BE49-F238E27FC236}">
                <a16:creationId xmlns:a16="http://schemas.microsoft.com/office/drawing/2014/main" id="{B0D91437-CB9B-F6BB-0AFB-E17A9620A1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6928" y="16462606"/>
            <a:ext cx="443939" cy="43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53;g572a84145efd230d_13" descr="rich and poor Icon 2029858">
            <a:extLst>
              <a:ext uri="{FF2B5EF4-FFF2-40B4-BE49-F238E27FC236}">
                <a16:creationId xmlns:a16="http://schemas.microsoft.com/office/drawing/2014/main" id="{99D5BCF6-3ECB-509B-BF67-96A6899BAA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336" y="14275793"/>
            <a:ext cx="426641" cy="38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253;g572a84145efd230d_13" descr="rich and poor Icon 2029858">
            <a:extLst>
              <a:ext uri="{FF2B5EF4-FFF2-40B4-BE49-F238E27FC236}">
                <a16:creationId xmlns:a16="http://schemas.microsoft.com/office/drawing/2014/main" id="{5EB99E52-5B43-108C-89BF-A8D138161D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543" y="15769303"/>
            <a:ext cx="493637" cy="462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253;g572a84145efd230d_13" descr="rich and poor Icon 2029858">
            <a:extLst>
              <a:ext uri="{FF2B5EF4-FFF2-40B4-BE49-F238E27FC236}">
                <a16:creationId xmlns:a16="http://schemas.microsoft.com/office/drawing/2014/main" id="{D1F474CE-D196-021D-7565-A34B61B2543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480" y="12867869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141;g572a84145efd230d_13" descr="Map Icon 3512681">
            <a:extLst>
              <a:ext uri="{FF2B5EF4-FFF2-40B4-BE49-F238E27FC236}">
                <a16:creationId xmlns:a16="http://schemas.microsoft.com/office/drawing/2014/main" id="{7CC6A8FE-7C91-2BD1-B2C9-E18BA3B15DF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0701" y="13991789"/>
            <a:ext cx="443939" cy="4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137;g572a84145efd230d_13" descr="Globe Icon 962855">
            <a:extLst>
              <a:ext uri="{FF2B5EF4-FFF2-40B4-BE49-F238E27FC236}">
                <a16:creationId xmlns:a16="http://schemas.microsoft.com/office/drawing/2014/main" id="{2319C984-544F-1DD1-94EF-E3303B191C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707" y="12201957"/>
            <a:ext cx="443939" cy="43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191;g572a84145efd230d_13" descr="Graph Icon 1190693">
            <a:extLst>
              <a:ext uri="{FF2B5EF4-FFF2-40B4-BE49-F238E27FC236}">
                <a16:creationId xmlns:a16="http://schemas.microsoft.com/office/drawing/2014/main" id="{CEB025C4-D4BF-9354-66C6-BDC2572B329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38035" y="16603405"/>
            <a:ext cx="350345" cy="296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141;g572a84145efd230d_13" descr="Map Icon 3512681">
            <a:extLst>
              <a:ext uri="{FF2B5EF4-FFF2-40B4-BE49-F238E27FC236}">
                <a16:creationId xmlns:a16="http://schemas.microsoft.com/office/drawing/2014/main" id="{102E2364-2D43-B579-6874-2A6A1DC8237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65363" y="11692571"/>
            <a:ext cx="443939" cy="4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137;g572a84145efd230d_13" descr="Globe Icon 962855">
            <a:extLst>
              <a:ext uri="{FF2B5EF4-FFF2-40B4-BE49-F238E27FC236}">
                <a16:creationId xmlns:a16="http://schemas.microsoft.com/office/drawing/2014/main" id="{C16A657D-5CB1-B2B9-BAC9-2A38D2AA92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3758" y="10155223"/>
            <a:ext cx="443939" cy="43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253;g572a84145efd230d_13" descr="rich and poor Icon 2029858">
            <a:extLst>
              <a:ext uri="{FF2B5EF4-FFF2-40B4-BE49-F238E27FC236}">
                <a16:creationId xmlns:a16="http://schemas.microsoft.com/office/drawing/2014/main" id="{D19CE392-1674-FA65-5A9E-AD764E1D0AA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2830" y="10196699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252;g572a84145efd230d_13" descr="river Icon 1667480">
            <a:extLst>
              <a:ext uri="{FF2B5EF4-FFF2-40B4-BE49-F238E27FC236}">
                <a16:creationId xmlns:a16="http://schemas.microsoft.com/office/drawing/2014/main" id="{CEAAFD9A-E043-D7F7-4201-BEB9DF1C670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45897" y="11663337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141;g572a84145efd230d_13" descr="Map Icon 3512681">
            <a:extLst>
              <a:ext uri="{FF2B5EF4-FFF2-40B4-BE49-F238E27FC236}">
                <a16:creationId xmlns:a16="http://schemas.microsoft.com/office/drawing/2014/main" id="{5BBE55C1-1150-B8E9-2DFE-5608631940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5840" y="12189331"/>
            <a:ext cx="443939" cy="4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253;g572a84145efd230d_13" descr="rich and poor Icon 2029858">
            <a:extLst>
              <a:ext uri="{FF2B5EF4-FFF2-40B4-BE49-F238E27FC236}">
                <a16:creationId xmlns:a16="http://schemas.microsoft.com/office/drawing/2014/main" id="{D16BCBFE-F9C3-2C05-B76F-D247FC4482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506" y="10311904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137;g572a84145efd230d_13" descr="Globe Icon 962855">
            <a:extLst>
              <a:ext uri="{FF2B5EF4-FFF2-40B4-BE49-F238E27FC236}">
                <a16:creationId xmlns:a16="http://schemas.microsoft.com/office/drawing/2014/main" id="{B6E5CF1B-23DA-1BE9-B4A7-4FC1925AB1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5847" y="10138750"/>
            <a:ext cx="443939" cy="43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252;g572a84145efd230d_13" descr="river Icon 1667480">
            <a:extLst>
              <a:ext uri="{FF2B5EF4-FFF2-40B4-BE49-F238E27FC236}">
                <a16:creationId xmlns:a16="http://schemas.microsoft.com/office/drawing/2014/main" id="{81D8ADC6-8AC7-6C42-F6B6-B745A74A113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4800" y="9415509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253;g572a84145efd230d_13" descr="rich and poor Icon 2029858">
            <a:extLst>
              <a:ext uri="{FF2B5EF4-FFF2-40B4-BE49-F238E27FC236}">
                <a16:creationId xmlns:a16="http://schemas.microsoft.com/office/drawing/2014/main" id="{968A6FE7-5E2B-1C60-79D7-356F3F3165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2321" y="9438590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252;g572a84145efd230d_13" descr="river Icon 1667480">
            <a:extLst>
              <a:ext uri="{FF2B5EF4-FFF2-40B4-BE49-F238E27FC236}">
                <a16:creationId xmlns:a16="http://schemas.microsoft.com/office/drawing/2014/main" id="{D0B146B5-3269-EE5C-305D-DFD7038C92C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1409" y="7916914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253;g572a84145efd230d_13" descr="rich and poor Icon 2029858">
            <a:extLst>
              <a:ext uri="{FF2B5EF4-FFF2-40B4-BE49-F238E27FC236}">
                <a16:creationId xmlns:a16="http://schemas.microsoft.com/office/drawing/2014/main" id="{B2FBE0DB-514D-CC7C-C772-4FF6CAB24F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71992" y="7508430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41;g572a84145efd230d_13" descr="Map Icon 3512681">
            <a:extLst>
              <a:ext uri="{FF2B5EF4-FFF2-40B4-BE49-F238E27FC236}">
                <a16:creationId xmlns:a16="http://schemas.microsoft.com/office/drawing/2014/main" id="{1E39B605-A2BE-FB3B-7A55-C3F040C09CB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51829" y="7142504"/>
            <a:ext cx="443939" cy="4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252;g572a84145efd230d_13" descr="river Icon 1667480">
            <a:extLst>
              <a:ext uri="{FF2B5EF4-FFF2-40B4-BE49-F238E27FC236}">
                <a16:creationId xmlns:a16="http://schemas.microsoft.com/office/drawing/2014/main" id="{29EAD565-A54C-00F4-4262-B78DEDB55C0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9808" y="7194743"/>
            <a:ext cx="475187" cy="4751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>
            <a:off x="1222774" y="6748619"/>
            <a:ext cx="1502984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g572a84145efd230d_13"/>
          <p:cNvSpPr txBox="1"/>
          <p:nvPr/>
        </p:nvSpPr>
        <p:spPr>
          <a:xfrm rot="825536">
            <a:off x="990109" y="6105020"/>
            <a:ext cx="226573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</a:t>
            </a: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he Challenge of Resource Management 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24" name="Google Shape;252;g572a84145efd230d_13" descr="river Icon 1667480">
            <a:extLst>
              <a:ext uri="{FF2B5EF4-FFF2-40B4-BE49-F238E27FC236}">
                <a16:creationId xmlns:a16="http://schemas.microsoft.com/office/drawing/2014/main" id="{618EC8F7-E91B-9496-333C-2F77863929E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8884" y="2955139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252;g572a84145efd230d_13" descr="river Icon 1667480">
            <a:extLst>
              <a:ext uri="{FF2B5EF4-FFF2-40B4-BE49-F238E27FC236}">
                <a16:creationId xmlns:a16="http://schemas.microsoft.com/office/drawing/2014/main" id="{274FBFC4-5650-9B91-5C33-F829032F2DD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68318" y="5464261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253;g572a84145efd230d_13" descr="rich and poor Icon 2029858">
            <a:extLst>
              <a:ext uri="{FF2B5EF4-FFF2-40B4-BE49-F238E27FC236}">
                <a16:creationId xmlns:a16="http://schemas.microsoft.com/office/drawing/2014/main" id="{4319F3B2-7881-F54A-104E-F2EB049EB6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0686" y="5641722"/>
            <a:ext cx="469659" cy="43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253;g572a84145efd230d_13" descr="rich and poor Icon 2029858">
            <a:extLst>
              <a:ext uri="{FF2B5EF4-FFF2-40B4-BE49-F238E27FC236}">
                <a16:creationId xmlns:a16="http://schemas.microsoft.com/office/drawing/2014/main" id="{CFB6BC87-2B67-D2BD-F31B-B87296D036A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7500" y="5524207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252;g572a84145efd230d_13" descr="river Icon 1667480">
            <a:extLst>
              <a:ext uri="{FF2B5EF4-FFF2-40B4-BE49-F238E27FC236}">
                <a16:creationId xmlns:a16="http://schemas.microsoft.com/office/drawing/2014/main" id="{D3979101-2C2B-A309-D6C3-BE5C3C2A7FD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3693" y="4648737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91;g572a84145efd230d_13" descr="Graph Icon 1190693">
            <a:extLst>
              <a:ext uri="{FF2B5EF4-FFF2-40B4-BE49-F238E27FC236}">
                <a16:creationId xmlns:a16="http://schemas.microsoft.com/office/drawing/2014/main" id="{FD6EA639-96B2-B343-F51A-E42CA681F03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06020" y="4642470"/>
            <a:ext cx="475973" cy="475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252;g572a84145efd230d_13" descr="river Icon 1667480">
            <a:extLst>
              <a:ext uri="{FF2B5EF4-FFF2-40B4-BE49-F238E27FC236}">
                <a16:creationId xmlns:a16="http://schemas.microsoft.com/office/drawing/2014/main" id="{0BD921F9-3788-AFB8-A798-15214C78F2A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23574" y="3164991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253;g572a84145efd230d_13" descr="rich and poor Icon 2029858">
            <a:extLst>
              <a:ext uri="{FF2B5EF4-FFF2-40B4-BE49-F238E27FC236}">
                <a16:creationId xmlns:a16="http://schemas.microsoft.com/office/drawing/2014/main" id="{D7C0DEED-993F-A9ED-5F55-47D8609C421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8833" y="2271666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41;g572a84145efd230d_13" descr="Map Icon 3512681">
            <a:extLst>
              <a:ext uri="{FF2B5EF4-FFF2-40B4-BE49-F238E27FC236}">
                <a16:creationId xmlns:a16="http://schemas.microsoft.com/office/drawing/2014/main" id="{CD409E0D-EDC4-D792-6788-D67E7A3C94D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00274" y="1911951"/>
            <a:ext cx="443939" cy="4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41;g572a84145efd230d_13" descr="Map Icon 3512681">
            <a:extLst>
              <a:ext uri="{FF2B5EF4-FFF2-40B4-BE49-F238E27FC236}">
                <a16:creationId xmlns:a16="http://schemas.microsoft.com/office/drawing/2014/main" id="{5835B747-1A2E-7804-1004-18E986B69F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1679" y="2825846"/>
            <a:ext cx="443939" cy="4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37;g572a84145efd230d_13" descr="Globe Icon 962855">
            <a:extLst>
              <a:ext uri="{FF2B5EF4-FFF2-40B4-BE49-F238E27FC236}">
                <a16:creationId xmlns:a16="http://schemas.microsoft.com/office/drawing/2014/main" id="{731BCF94-F205-BB45-9C7C-30051965C1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5177" y="3218302"/>
            <a:ext cx="443939" cy="43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91;g572a84145efd230d_13" descr="Graph Icon 1190693">
            <a:extLst>
              <a:ext uri="{FF2B5EF4-FFF2-40B4-BE49-F238E27FC236}">
                <a16:creationId xmlns:a16="http://schemas.microsoft.com/office/drawing/2014/main" id="{2CE2F41C-D528-1B2A-BD14-500111F5087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7309" y="2570079"/>
            <a:ext cx="475973" cy="475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253;g572a84145efd230d_13" descr="rich and poor Icon 2029858">
            <a:extLst>
              <a:ext uri="{FF2B5EF4-FFF2-40B4-BE49-F238E27FC236}">
                <a16:creationId xmlns:a16="http://schemas.microsoft.com/office/drawing/2014/main" id="{32FEFD40-E85E-C001-9C0F-94DC74FD4D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5955" y="1057341"/>
            <a:ext cx="471799" cy="437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253;g572a84145efd230d_13" descr="rich and poor Icon 2029858">
            <a:extLst>
              <a:ext uri="{FF2B5EF4-FFF2-40B4-BE49-F238E27FC236}">
                <a16:creationId xmlns:a16="http://schemas.microsoft.com/office/drawing/2014/main" id="{8B5E45BD-CEE9-D1AB-B073-CFE6FFAD708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8308" y="887159"/>
            <a:ext cx="508338" cy="5083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A3A31B80-D6B3-4323-7353-C69AFFD151D5}"/>
              </a:ext>
            </a:extLst>
          </p:cNvPr>
          <p:cNvGrpSpPr/>
          <p:nvPr/>
        </p:nvGrpSpPr>
        <p:grpSpPr>
          <a:xfrm>
            <a:off x="214277" y="16930290"/>
            <a:ext cx="9467073" cy="558155"/>
            <a:chOff x="187419" y="16931870"/>
            <a:chExt cx="9467073" cy="558155"/>
          </a:xfrm>
        </p:grpSpPr>
        <p:grpSp>
          <p:nvGrpSpPr>
            <p:cNvPr id="1054" name="Group 1053">
              <a:extLst>
                <a:ext uri="{FF2B5EF4-FFF2-40B4-BE49-F238E27FC236}">
                  <a16:creationId xmlns:a16="http://schemas.microsoft.com/office/drawing/2014/main" id="{508EAB54-6493-E099-41EF-3CF70FF1C72A}"/>
                </a:ext>
              </a:extLst>
            </p:cNvPr>
            <p:cNvGrpSpPr/>
            <p:nvPr/>
          </p:nvGrpSpPr>
          <p:grpSpPr>
            <a:xfrm>
              <a:off x="197541" y="16964651"/>
              <a:ext cx="1362091" cy="496644"/>
              <a:chOff x="83241" y="17126576"/>
              <a:chExt cx="1362091" cy="496644"/>
            </a:xfrm>
          </p:grpSpPr>
          <p:pic>
            <p:nvPicPr>
              <p:cNvPr id="137" name="Google Shape;137;g572a84145efd230d_13" descr="Globe Icon 962855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83241" y="17126576"/>
                <a:ext cx="443939" cy="43425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</p:pic>
          <p:sp>
            <p:nvSpPr>
              <p:cNvPr id="1045" name="Google Shape;152;g572a84145efd230d_13">
                <a:extLst>
                  <a:ext uri="{FF2B5EF4-FFF2-40B4-BE49-F238E27FC236}">
                    <a16:creationId xmlns:a16="http://schemas.microsoft.com/office/drawing/2014/main" id="{7B641BE2-89E3-D9F6-9112-3141FBB2EE5D}"/>
                  </a:ext>
                </a:extLst>
              </p:cNvPr>
              <p:cNvSpPr txBox="1"/>
              <p:nvPr/>
            </p:nvSpPr>
            <p:spPr>
              <a:xfrm>
                <a:off x="407447" y="17161596"/>
                <a:ext cx="1037885" cy="46162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b="1">
                    <a:solidFill>
                      <a:schemeClr val="dk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Locational Knowledge</a:t>
                </a:r>
                <a:endParaRPr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53" name="Group 1052">
              <a:extLst>
                <a:ext uri="{FF2B5EF4-FFF2-40B4-BE49-F238E27FC236}">
                  <a16:creationId xmlns:a16="http://schemas.microsoft.com/office/drawing/2014/main" id="{360DD3F5-D6A8-E232-9C37-5A091C5F5F79}"/>
                </a:ext>
              </a:extLst>
            </p:cNvPr>
            <p:cNvGrpSpPr/>
            <p:nvPr/>
          </p:nvGrpSpPr>
          <p:grpSpPr>
            <a:xfrm>
              <a:off x="2206450" y="16990901"/>
              <a:ext cx="947954" cy="422983"/>
              <a:chOff x="1434925" y="17152826"/>
              <a:chExt cx="947954" cy="422983"/>
            </a:xfrm>
          </p:grpSpPr>
          <p:pic>
            <p:nvPicPr>
              <p:cNvPr id="141" name="Google Shape;141;g572a84145efd230d_13" descr="Map Icon 3512681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434925" y="17152826"/>
                <a:ext cx="443939" cy="422983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</p:pic>
          <p:sp>
            <p:nvSpPr>
              <p:cNvPr id="1046" name="Google Shape;152;g572a84145efd230d_13">
                <a:extLst>
                  <a:ext uri="{FF2B5EF4-FFF2-40B4-BE49-F238E27FC236}">
                    <a16:creationId xmlns:a16="http://schemas.microsoft.com/office/drawing/2014/main" id="{9DA4D942-CAB6-9CFC-5552-D9AF8D2FBF36}"/>
                  </a:ext>
                </a:extLst>
              </p:cNvPr>
              <p:cNvSpPr txBox="1"/>
              <p:nvPr/>
            </p:nvSpPr>
            <p:spPr>
              <a:xfrm>
                <a:off x="1781838" y="17190326"/>
                <a:ext cx="601041" cy="27695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b="1">
                    <a:solidFill>
                      <a:schemeClr val="dk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Place</a:t>
                </a:r>
                <a:endParaRPr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52" name="Group 1051">
              <a:extLst>
                <a:ext uri="{FF2B5EF4-FFF2-40B4-BE49-F238E27FC236}">
                  <a16:creationId xmlns:a16="http://schemas.microsoft.com/office/drawing/2014/main" id="{6A141555-7686-97B7-0FD6-8A1884C86432}"/>
                </a:ext>
              </a:extLst>
            </p:cNvPr>
            <p:cNvGrpSpPr/>
            <p:nvPr/>
          </p:nvGrpSpPr>
          <p:grpSpPr>
            <a:xfrm>
              <a:off x="3930188" y="16967813"/>
              <a:ext cx="1349884" cy="475187"/>
              <a:chOff x="2301413" y="17129738"/>
              <a:chExt cx="1349884" cy="475187"/>
            </a:xfrm>
          </p:grpSpPr>
          <p:pic>
            <p:nvPicPr>
              <p:cNvPr id="252" name="Google Shape;252;g572a84145efd230d_13" descr="river Icon 1667480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301413" y="17129738"/>
                <a:ext cx="475187" cy="47518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</p:pic>
          <p:sp>
            <p:nvSpPr>
              <p:cNvPr id="1047" name="Google Shape;152;g572a84145efd230d_13">
                <a:extLst>
                  <a:ext uri="{FF2B5EF4-FFF2-40B4-BE49-F238E27FC236}">
                    <a16:creationId xmlns:a16="http://schemas.microsoft.com/office/drawing/2014/main" id="{B5A297E5-0621-2F91-0F43-F060E3920599}"/>
                  </a:ext>
                </a:extLst>
              </p:cNvPr>
              <p:cNvSpPr txBox="1"/>
              <p:nvPr/>
            </p:nvSpPr>
            <p:spPr>
              <a:xfrm>
                <a:off x="2713686" y="17141427"/>
                <a:ext cx="937611" cy="46162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b="1">
                    <a:solidFill>
                      <a:schemeClr val="dk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Physical Processes</a:t>
                </a:r>
                <a:endParaRPr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51" name="Group 1050">
              <a:extLst>
                <a:ext uri="{FF2B5EF4-FFF2-40B4-BE49-F238E27FC236}">
                  <a16:creationId xmlns:a16="http://schemas.microsoft.com/office/drawing/2014/main" id="{01292150-98D7-5C29-D8BD-314CF8193AB8}"/>
                </a:ext>
              </a:extLst>
            </p:cNvPr>
            <p:cNvGrpSpPr/>
            <p:nvPr/>
          </p:nvGrpSpPr>
          <p:grpSpPr>
            <a:xfrm>
              <a:off x="5951484" y="16960512"/>
              <a:ext cx="1361421" cy="508338"/>
              <a:chOff x="3779784" y="17131962"/>
              <a:chExt cx="1361421" cy="508338"/>
            </a:xfrm>
          </p:grpSpPr>
          <p:pic>
            <p:nvPicPr>
              <p:cNvPr id="253" name="Google Shape;253;g572a84145efd230d_13" descr="rich and poor Icon 202985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779784" y="17131962"/>
                <a:ext cx="508338" cy="50833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</p:pic>
          <p:sp>
            <p:nvSpPr>
              <p:cNvPr id="1048" name="Google Shape;152;g572a84145efd230d_13">
                <a:extLst>
                  <a:ext uri="{FF2B5EF4-FFF2-40B4-BE49-F238E27FC236}">
                    <a16:creationId xmlns:a16="http://schemas.microsoft.com/office/drawing/2014/main" id="{94F6E42C-09D3-B970-B483-479EDB611088}"/>
                  </a:ext>
                </a:extLst>
              </p:cNvPr>
              <p:cNvSpPr txBox="1"/>
              <p:nvPr/>
            </p:nvSpPr>
            <p:spPr>
              <a:xfrm>
                <a:off x="4186861" y="17150952"/>
                <a:ext cx="954344" cy="46162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b="1">
                    <a:solidFill>
                      <a:schemeClr val="dk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Human Processes</a:t>
                </a:r>
                <a:endParaRPr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50" name="Group 1049">
              <a:extLst>
                <a:ext uri="{FF2B5EF4-FFF2-40B4-BE49-F238E27FC236}">
                  <a16:creationId xmlns:a16="http://schemas.microsoft.com/office/drawing/2014/main" id="{A73C8B8F-E82A-FE4B-0877-4066F1C94DCB}"/>
                </a:ext>
              </a:extLst>
            </p:cNvPr>
            <p:cNvGrpSpPr/>
            <p:nvPr/>
          </p:nvGrpSpPr>
          <p:grpSpPr>
            <a:xfrm>
              <a:off x="7899744" y="17009951"/>
              <a:ext cx="1754748" cy="480074"/>
              <a:chOff x="5061294" y="17171876"/>
              <a:chExt cx="1754748" cy="480074"/>
            </a:xfrm>
          </p:grpSpPr>
          <p:pic>
            <p:nvPicPr>
              <p:cNvPr id="191" name="Google Shape;191;g572a84145efd230d_13" descr="Graph Icon 1190693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5061294" y="17171876"/>
                <a:ext cx="475973" cy="475973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</p:pic>
          <p:sp>
            <p:nvSpPr>
              <p:cNvPr id="1049" name="Google Shape;152;g572a84145efd230d_13">
                <a:extLst>
                  <a:ext uri="{FF2B5EF4-FFF2-40B4-BE49-F238E27FC236}">
                    <a16:creationId xmlns:a16="http://schemas.microsoft.com/office/drawing/2014/main" id="{3435F71F-2254-6762-9824-5FE0B1235F3A}"/>
                  </a:ext>
                </a:extLst>
              </p:cNvPr>
              <p:cNvSpPr txBox="1"/>
              <p:nvPr/>
            </p:nvSpPr>
            <p:spPr>
              <a:xfrm>
                <a:off x="5294164" y="17190326"/>
                <a:ext cx="1521878" cy="46162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 b="1">
                    <a:solidFill>
                      <a:schemeClr val="dk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Geographical Skills &amp; Fieldwork</a:t>
                </a:r>
                <a:endParaRPr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25D803DC-C1C0-FD10-CDEA-6B2A1BB200F7}"/>
                </a:ext>
              </a:extLst>
            </p:cNvPr>
            <p:cNvSpPr/>
            <p:nvPr/>
          </p:nvSpPr>
          <p:spPr>
            <a:xfrm>
              <a:off x="187419" y="16931870"/>
              <a:ext cx="9389515" cy="54650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5" name="Google Shape;135;g572a84145efd230d_13"/>
          <p:cNvSpPr txBox="1"/>
          <p:nvPr/>
        </p:nvSpPr>
        <p:spPr>
          <a:xfrm>
            <a:off x="6400546" y="8694451"/>
            <a:ext cx="190994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the future for the Middle East?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" name="Google Shape;141;g572a84145efd230d_13" descr="Map Icon 3512681">
            <a:extLst>
              <a:ext uri="{FF2B5EF4-FFF2-40B4-BE49-F238E27FC236}">
                <a16:creationId xmlns:a16="http://schemas.microsoft.com/office/drawing/2014/main" id="{1E5CB970-F295-E55F-143E-EC72A6D91B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38923" y="14596626"/>
            <a:ext cx="461142" cy="379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7;g572a84145efd230d_13" descr="Globe Icon 962855">
            <a:extLst>
              <a:ext uri="{FF2B5EF4-FFF2-40B4-BE49-F238E27FC236}">
                <a16:creationId xmlns:a16="http://schemas.microsoft.com/office/drawing/2014/main" id="{CA0D5A54-6577-4373-7023-6D75C94FEA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8854" y="16300201"/>
            <a:ext cx="443939" cy="43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53;g572a84145efd230d_13" descr="rich and poor Icon 2029858">
            <a:extLst>
              <a:ext uri="{FF2B5EF4-FFF2-40B4-BE49-F238E27FC236}">
                <a16:creationId xmlns:a16="http://schemas.microsoft.com/office/drawing/2014/main" id="{07434950-310C-EBD1-F13A-24E5FAEC27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2711" y="14497901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53;g572a84145efd230d_13" descr="rich and poor Icon 2029858">
            <a:extLst>
              <a:ext uri="{FF2B5EF4-FFF2-40B4-BE49-F238E27FC236}">
                <a16:creationId xmlns:a16="http://schemas.microsoft.com/office/drawing/2014/main" id="{198E72E1-2B07-94D8-23A0-65593C8FF1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2664" y="14839484"/>
            <a:ext cx="383356" cy="361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52;g572a84145efd230d_13" descr="river Icon 1667480">
            <a:extLst>
              <a:ext uri="{FF2B5EF4-FFF2-40B4-BE49-F238E27FC236}">
                <a16:creationId xmlns:a16="http://schemas.microsoft.com/office/drawing/2014/main" id="{5BC5592D-9C4B-754B-56DE-2DEEAC4840A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35275" y="16524056"/>
            <a:ext cx="386519" cy="37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52;g572a84145efd230d_13" descr="river Icon 1667480">
            <a:extLst>
              <a:ext uri="{FF2B5EF4-FFF2-40B4-BE49-F238E27FC236}">
                <a16:creationId xmlns:a16="http://schemas.microsoft.com/office/drawing/2014/main" id="{19F68D45-85EE-CD30-21EF-ACC701E0CF4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4417" y="15801314"/>
            <a:ext cx="386519" cy="37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7;g572a84145efd230d_13" descr="Globe Icon 962855">
            <a:extLst>
              <a:ext uri="{FF2B5EF4-FFF2-40B4-BE49-F238E27FC236}">
                <a16:creationId xmlns:a16="http://schemas.microsoft.com/office/drawing/2014/main" id="{5B232B53-D63E-1E87-E5F0-79D595048F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963" y="14239895"/>
            <a:ext cx="443939" cy="43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53;g572a84145efd230d_13" descr="rich and poor Icon 2029858">
            <a:extLst>
              <a:ext uri="{FF2B5EF4-FFF2-40B4-BE49-F238E27FC236}">
                <a16:creationId xmlns:a16="http://schemas.microsoft.com/office/drawing/2014/main" id="{E090DC36-62DE-315C-6EC8-C0E80697EF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1627" y="14732035"/>
            <a:ext cx="406358" cy="35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41;g572a84145efd230d_13" descr="Map Icon 3512681">
            <a:extLst>
              <a:ext uri="{FF2B5EF4-FFF2-40B4-BE49-F238E27FC236}">
                <a16:creationId xmlns:a16="http://schemas.microsoft.com/office/drawing/2014/main" id="{72DDDED9-36A9-0B45-E82C-6D13D50AEE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7346" y="14429395"/>
            <a:ext cx="333775" cy="282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53;g572a84145efd230d_13" descr="rich and poor Icon 2029858">
            <a:extLst>
              <a:ext uri="{FF2B5EF4-FFF2-40B4-BE49-F238E27FC236}">
                <a16:creationId xmlns:a16="http://schemas.microsoft.com/office/drawing/2014/main" id="{843EE82B-E77A-679E-72DE-F0D90002D3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5896" y="12575515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53;g572a84145efd230d_13" descr="rich and poor Icon 2029858">
            <a:extLst>
              <a:ext uri="{FF2B5EF4-FFF2-40B4-BE49-F238E27FC236}">
                <a16:creationId xmlns:a16="http://schemas.microsoft.com/office/drawing/2014/main" id="{17B0A40A-FB39-F693-1D97-15D53FC4745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6031" y="12487969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53;g572a84145efd230d_13" descr="rich and poor Icon 2029858">
            <a:extLst>
              <a:ext uri="{FF2B5EF4-FFF2-40B4-BE49-F238E27FC236}">
                <a16:creationId xmlns:a16="http://schemas.microsoft.com/office/drawing/2014/main" id="{07AFD759-220E-9D30-F7C1-DA042A702C3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7080" y="13996087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52;g572a84145efd230d_13" descr="river Icon 1667480">
            <a:extLst>
              <a:ext uri="{FF2B5EF4-FFF2-40B4-BE49-F238E27FC236}">
                <a16:creationId xmlns:a16="http://schemas.microsoft.com/office/drawing/2014/main" id="{76D7D8CE-4242-43E4-DEE0-562B24D9EDF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27669" y="13995069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52;g572a84145efd230d_13" descr="river Icon 1667480">
            <a:extLst>
              <a:ext uri="{FF2B5EF4-FFF2-40B4-BE49-F238E27FC236}">
                <a16:creationId xmlns:a16="http://schemas.microsoft.com/office/drawing/2014/main" id="{5689E840-D847-BBC1-26DA-5ADC7B0897D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43648" y="11773599"/>
            <a:ext cx="298333" cy="23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52;g572a84145efd230d_13" descr="river Icon 1667480">
            <a:extLst>
              <a:ext uri="{FF2B5EF4-FFF2-40B4-BE49-F238E27FC236}">
                <a16:creationId xmlns:a16="http://schemas.microsoft.com/office/drawing/2014/main" id="{68ED984A-5B9C-6DC2-A454-C30708B7D00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48681" y="10285767"/>
            <a:ext cx="348330" cy="29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91;g572a84145efd230d_13" descr="Graph Icon 1190693">
            <a:extLst>
              <a:ext uri="{FF2B5EF4-FFF2-40B4-BE49-F238E27FC236}">
                <a16:creationId xmlns:a16="http://schemas.microsoft.com/office/drawing/2014/main" id="{137CA586-4298-A607-0E92-6091B59BD19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73213" y="10845263"/>
            <a:ext cx="452279" cy="363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53;g572a84145efd230d_13" descr="rich and poor Icon 2029858">
            <a:extLst>
              <a:ext uri="{FF2B5EF4-FFF2-40B4-BE49-F238E27FC236}">
                <a16:creationId xmlns:a16="http://schemas.microsoft.com/office/drawing/2014/main" id="{94841672-4812-953C-B88E-3B15B5B4FC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3038" y="8170596"/>
            <a:ext cx="291480" cy="304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52;g572a84145efd230d_13" descr="river Icon 1667480">
            <a:extLst>
              <a:ext uri="{FF2B5EF4-FFF2-40B4-BE49-F238E27FC236}">
                <a16:creationId xmlns:a16="http://schemas.microsoft.com/office/drawing/2014/main" id="{C3CCF9CB-16F8-DB56-EFB3-8054FF51C67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22064" y="8806974"/>
            <a:ext cx="475187" cy="47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41;g572a84145efd230d_13" descr="Map Icon 3512681">
            <a:extLst>
              <a:ext uri="{FF2B5EF4-FFF2-40B4-BE49-F238E27FC236}">
                <a16:creationId xmlns:a16="http://schemas.microsoft.com/office/drawing/2014/main" id="{94277474-8B18-2C59-CB79-3ED9845E49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41072" y="7129910"/>
            <a:ext cx="443939" cy="4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52;g572a84145efd230d_13" descr="river Icon 1667480">
            <a:extLst>
              <a:ext uri="{FF2B5EF4-FFF2-40B4-BE49-F238E27FC236}">
                <a16:creationId xmlns:a16="http://schemas.microsoft.com/office/drawing/2014/main" id="{1D7CCCDC-FF6A-1321-F516-FAE8FA3906E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40027" y="5283422"/>
            <a:ext cx="443688" cy="38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52;g572a84145efd230d_13" descr="river Icon 1667480">
            <a:extLst>
              <a:ext uri="{FF2B5EF4-FFF2-40B4-BE49-F238E27FC236}">
                <a16:creationId xmlns:a16="http://schemas.microsoft.com/office/drawing/2014/main" id="{FADE0A85-C352-1F9D-F57C-B3C994C9131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35420" y="6090015"/>
            <a:ext cx="475187" cy="47518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58931C-D77B-C14A-C22D-99DCAA6EF7EF}"/>
              </a:ext>
            </a:extLst>
          </p:cNvPr>
          <p:cNvSpPr txBox="1"/>
          <p:nvPr/>
        </p:nvSpPr>
        <p:spPr>
          <a:xfrm>
            <a:off x="15556" y="6293286"/>
            <a:ext cx="135882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manage resources (food/energy/ water/in the UK?</a:t>
            </a:r>
          </a:p>
        </p:txBody>
      </p:sp>
      <p:sp>
        <p:nvSpPr>
          <p:cNvPr id="45" name="Google Shape;221;g572a84145efd230d_13"/>
          <p:cNvSpPr txBox="1"/>
          <p:nvPr/>
        </p:nvSpPr>
        <p:spPr>
          <a:xfrm>
            <a:off x="1582554" y="4767770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causes &amp; effects of tectonic hazards?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Google Shape;236;g572a84145efd230d_13">
            <a:extLst>
              <a:ext uri="{FF2B5EF4-FFF2-40B4-BE49-F238E27FC236}">
                <a16:creationId xmlns:a16="http://schemas.microsoft.com/office/drawing/2014/main" id="{DED3C4FB-7945-573A-55DD-E9C91A62EA4D}"/>
              </a:ext>
            </a:extLst>
          </p:cNvPr>
          <p:cNvSpPr txBox="1"/>
          <p:nvPr/>
        </p:nvSpPr>
        <p:spPr>
          <a:xfrm>
            <a:off x="3765731" y="4794189"/>
            <a:ext cx="1094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Rio de Janeiro vs Plymouth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" name="Google Shape;214;g572a84145efd230d_13">
            <a:extLst>
              <a:ext uri="{FF2B5EF4-FFF2-40B4-BE49-F238E27FC236}">
                <a16:creationId xmlns:a16="http://schemas.microsoft.com/office/drawing/2014/main" id="{512B018B-4A69-7437-85D7-11FE1D9FBCCB}"/>
              </a:ext>
            </a:extLst>
          </p:cNvPr>
          <p:cNvSpPr txBox="1"/>
          <p:nvPr/>
        </p:nvSpPr>
        <p:spPr>
          <a:xfrm>
            <a:off x="4457448" y="3784436"/>
            <a:ext cx="1909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UK Physical Landscapes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" name="Google Shape;238;g572a84145efd230d_13">
            <a:extLst>
              <a:ext uri="{FF2B5EF4-FFF2-40B4-BE49-F238E27FC236}">
                <a16:creationId xmlns:a16="http://schemas.microsoft.com/office/drawing/2014/main" id="{124B079F-C5D2-73EC-1152-44B8D9B0D789}"/>
              </a:ext>
            </a:extLst>
          </p:cNvPr>
          <p:cNvSpPr txBox="1"/>
          <p:nvPr/>
        </p:nvSpPr>
        <p:spPr>
          <a:xfrm>
            <a:off x="2440106" y="3039340"/>
            <a:ext cx="18397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 the features of urban areas?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" name="Google Shape;252;g572a84145efd230d_13" descr="river Icon 1667480">
            <a:extLst>
              <a:ext uri="{FF2B5EF4-FFF2-40B4-BE49-F238E27FC236}">
                <a16:creationId xmlns:a16="http://schemas.microsoft.com/office/drawing/2014/main" id="{FB7AC6B2-FE6B-46B8-70BE-E3A2025D339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70494" y="11544098"/>
            <a:ext cx="361407" cy="30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53;g572a84145efd230d_13" descr="rich and poor Icon 2029858">
            <a:extLst>
              <a:ext uri="{FF2B5EF4-FFF2-40B4-BE49-F238E27FC236}">
                <a16:creationId xmlns:a16="http://schemas.microsoft.com/office/drawing/2014/main" id="{4B6A6E2D-A497-A07E-B0C5-CEF9A0EC54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9629" y="8095680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253;g572a84145efd230d_13" descr="rich and poor Icon 2029858">
            <a:extLst>
              <a:ext uri="{FF2B5EF4-FFF2-40B4-BE49-F238E27FC236}">
                <a16:creationId xmlns:a16="http://schemas.microsoft.com/office/drawing/2014/main" id="{657DFBF7-F8C1-560D-40E5-FEA26797EE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508" y="5923980"/>
            <a:ext cx="508338" cy="508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">
            <a:extLst>
              <a:ext uri="{FF2B5EF4-FFF2-40B4-BE49-F238E27FC236}">
                <a16:creationId xmlns:a16="http://schemas.microsoft.com/office/drawing/2014/main" id="{9E6972FB-6BB1-7074-11C0-5F9841F17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estcountry Schools Trust">
            <a:extLst>
              <a:ext uri="{FF2B5EF4-FFF2-40B4-BE49-F238E27FC236}">
                <a16:creationId xmlns:a16="http://schemas.microsoft.com/office/drawing/2014/main" id="{21DC030C-7CB9-75A2-4B3D-F2676B66D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B4C7E7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76</AccountId>
        <AccountType/>
      </UserInfo>
      <UserInfo>
        <DisplayName>Matthew Dyson</DisplayName>
        <AccountId>82</AccountId>
        <AccountType/>
      </UserInfo>
      <UserInfo>
        <DisplayName>Cameo Woudberg</DisplayName>
        <AccountId>81</AccountId>
        <AccountType/>
      </UserInfo>
    </SharedWithUsers>
    <Week10 xmlns="437e6da8-daa5-493e-91db-7327883a71d6" xsi:nil="true"/>
  </documentManagement>
</p:properties>
</file>

<file path=customXml/itemProps1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0A0B0C-07F7-4DBB-9844-09F2624EBB1D}"/>
</file>

<file path=customXml/itemProps3.xml><?xml version="1.0" encoding="utf-8"?>
<ds:datastoreItem xmlns:ds="http://schemas.openxmlformats.org/officeDocument/2006/customXml" ds:itemID="{33087BB4-319B-4A1E-B69A-F2E695B675DA}">
  <ds:schemaRefs>
    <ds:schemaRef ds:uri="625acab2-6e42-4f13-8c7b-712cf71764af"/>
    <ds:schemaRef ds:uri="c1a9389f-194c-4870-a209-a008e14e742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Office PowerPoint</Application>
  <PresentationFormat>Custom</PresentationFormat>
  <Paragraphs>88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Century Gothic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Gabrielle Zankl</cp:lastModifiedBy>
  <cp:revision>2</cp:revision>
  <cp:lastPrinted>2025-08-28T11:59:38Z</cp:lastPrinted>
  <dcterms:created xsi:type="dcterms:W3CDTF">2018-02-08T08:28:53Z</dcterms:created>
  <dcterms:modified xsi:type="dcterms:W3CDTF">2026-06-16T11:29:59Z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  <property fmtid="{D5CDD505-2E9C-101B-9397-08002B2CF9AE}" pid="4" name="Order">
    <vt:r8>260000</vt:r8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