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7" r:id="rId5"/>
  </p:sldIdLst>
  <p:sldSz cx="9720263" cy="17640300"/>
  <p:notesSz cx="6888163" cy="10018713"/>
  <p:embeddedFontLst>
    <p:embeddedFont>
      <p:font typeface="Aptos Narrow" panose="020B0004020202020204" pitchFamily="34" charset="0"/>
      <p:regular r:id="rId7"/>
      <p:bold r:id="rId8"/>
      <p:italic r:id="rId9"/>
      <p:boldItalic r:id="rId10"/>
    </p:embeddedFont>
    <p:embeddedFont>
      <p:font typeface="Century Gothic" panose="020B0502020202020204" pitchFamily="34" charset="0"/>
      <p:regular r:id="rId11"/>
      <p:bold r:id="rId12"/>
      <p:italic r:id="rId13"/>
      <p:boldItalic r:id="rId14"/>
    </p:embeddedFont>
    <p:embeddedFont>
      <p:font typeface="Comic Sans MS" panose="030F0702030302020204" pitchFamily="66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9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E55B97-89C8-E47C-B3CD-7F5767AAAA74}" v="41" dt="2026-07-07T15:23:55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150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JS - James Presland" userId="S::jpresland@nclt.academy::ee40d244-c45c-4356-811d-b1ffcb0335ad" providerId="AD" clId="Web-{8FE55B97-89C8-E47C-B3CD-7F5767AAAA74}"/>
    <pc:docChg chg="addSld delSld modSld">
      <pc:chgData name="SJS - James Presland" userId="S::jpresland@nclt.academy::ee40d244-c45c-4356-811d-b1ffcb0335ad" providerId="AD" clId="Web-{8FE55B97-89C8-E47C-B3CD-7F5767AAAA74}" dt="2026-07-07T15:23:55.216" v="35"/>
      <pc:docMkLst>
        <pc:docMk/>
      </pc:docMkLst>
      <pc:sldChg chg="addSp delSp modSp add del">
        <pc:chgData name="SJS - James Presland" userId="S::jpresland@nclt.academy::ee40d244-c45c-4356-811d-b1ffcb0335ad" providerId="AD" clId="Web-{8FE55B97-89C8-E47C-B3CD-7F5767AAAA74}" dt="2026-07-07T15:23:55.216" v="35"/>
        <pc:sldMkLst>
          <pc:docMk/>
          <pc:sldMk cId="3617194138" sldId="257"/>
        </pc:sldMkLst>
        <pc:spChg chg="add del">
          <ac:chgData name="SJS - James Presland" userId="S::jpresland@nclt.academy::ee40d244-c45c-4356-811d-b1ffcb0335ad" providerId="AD" clId="Web-{8FE55B97-89C8-E47C-B3CD-7F5767AAAA74}" dt="2026-07-07T15:21:45.447" v="6"/>
          <ac:spMkLst>
            <pc:docMk/>
            <pc:sldMk cId="3617194138" sldId="257"/>
            <ac:spMk id="12" creationId="{489D5141-954B-BDD0-1DCA-56FD1FCF3D51}"/>
          </ac:spMkLst>
        </pc:spChg>
        <pc:spChg chg="add mod">
          <ac:chgData name="SJS - James Presland" userId="S::jpresland@nclt.academy::ee40d244-c45c-4356-811d-b1ffcb0335ad" providerId="AD" clId="Web-{8FE55B97-89C8-E47C-B3CD-7F5767AAAA74}" dt="2026-07-07T15:22:12.901" v="11" actId="20577"/>
          <ac:spMkLst>
            <pc:docMk/>
            <pc:sldMk cId="3617194138" sldId="257"/>
            <ac:spMk id="16" creationId="{907C3C01-9D67-D3BD-D962-D135FAE9E197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3:07.199" v="26"/>
          <ac:spMkLst>
            <pc:docMk/>
            <pc:sldMk cId="3617194138" sldId="257"/>
            <ac:spMk id="102" creationId="{A5BDA6E3-44F7-60DD-BB0D-C42C8BC1B140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2:53.058" v="23"/>
          <ac:spMkLst>
            <pc:docMk/>
            <pc:sldMk cId="3617194138" sldId="257"/>
            <ac:spMk id="103" creationId="{A5412970-B825-E1F8-42D3-82451089487D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3:51.029" v="34"/>
          <ac:spMkLst>
            <pc:docMk/>
            <pc:sldMk cId="3617194138" sldId="257"/>
            <ac:spMk id="104" creationId="{EFDDEA7F-73C2-91E5-E7C6-144261CEC34B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2:25.729" v="12"/>
          <ac:spMkLst>
            <pc:docMk/>
            <pc:sldMk cId="3617194138" sldId="257"/>
            <ac:spMk id="107" creationId="{871463CD-0E70-83F1-462B-ACC06F0E4712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3:45.075" v="33"/>
          <ac:spMkLst>
            <pc:docMk/>
            <pc:sldMk cId="3617194138" sldId="257"/>
            <ac:spMk id="112" creationId="{19B6C427-4ADD-E1D6-A93F-8EFD576EAC5B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3:31.903" v="31"/>
          <ac:spMkLst>
            <pc:docMk/>
            <pc:sldMk cId="3617194138" sldId="257"/>
            <ac:spMk id="113" creationId="{5E21FE81-A3CC-FEA3-48FF-0E0C733FB72F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3:31.903" v="30"/>
          <ac:spMkLst>
            <pc:docMk/>
            <pc:sldMk cId="3617194138" sldId="257"/>
            <ac:spMk id="114" creationId="{BFC81801-07CF-4CA1-48F8-C171CD842E79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2:53.058" v="22"/>
          <ac:spMkLst>
            <pc:docMk/>
            <pc:sldMk cId="3617194138" sldId="257"/>
            <ac:spMk id="115" creationId="{F278930F-59C0-D899-F18C-EE667B01DD4F}"/>
          </ac:spMkLst>
        </pc:spChg>
        <pc:spChg chg="mod">
          <ac:chgData name="SJS - James Presland" userId="S::jpresland@nclt.academy::ee40d244-c45c-4356-811d-b1ffcb0335ad" providerId="AD" clId="Web-{8FE55B97-89C8-E47C-B3CD-7F5767AAAA74}" dt="2026-07-07T15:23:55.216" v="35"/>
          <ac:spMkLst>
            <pc:docMk/>
            <pc:sldMk cId="3617194138" sldId="257"/>
            <ac:spMk id="117" creationId="{6EBF81A1-C1B8-2F25-6A77-F630BE3C2F7C}"/>
          </ac:spMkLst>
        </pc:spChg>
        <pc:spChg chg="del">
          <ac:chgData name="SJS - James Presland" userId="S::jpresland@nclt.academy::ee40d244-c45c-4356-811d-b1ffcb0335ad" providerId="AD" clId="Web-{8FE55B97-89C8-E47C-B3CD-7F5767AAAA74}" dt="2026-07-07T15:21:29.306" v="4"/>
          <ac:spMkLst>
            <pc:docMk/>
            <pc:sldMk cId="3617194138" sldId="257"/>
            <ac:spMk id="121" creationId="{0EB0F151-D431-0A21-00DC-EAE3BADCC5A0}"/>
          </ac:spMkLst>
        </pc:spChg>
        <pc:grpChg chg="mod">
          <ac:chgData name="SJS - James Presland" userId="S::jpresland@nclt.academy::ee40d244-c45c-4356-811d-b1ffcb0335ad" providerId="AD" clId="Web-{8FE55B97-89C8-E47C-B3CD-7F5767AAAA74}" dt="2026-07-07T15:23:04.527" v="25" actId="1076"/>
          <ac:grpSpMkLst>
            <pc:docMk/>
            <pc:sldMk cId="3617194138" sldId="257"/>
            <ac:grpSpMk id="10" creationId="{CFA9841D-58E2-5E16-6DAF-5BBC870A699D}"/>
          </ac:grpSpMkLst>
        </pc:grpChg>
        <pc:picChg chg="add del">
          <ac:chgData name="SJS - James Presland" userId="S::jpresland@nclt.academy::ee40d244-c45c-4356-811d-b1ffcb0335ad" providerId="AD" clId="Web-{8FE55B97-89C8-E47C-B3CD-7F5767AAAA74}" dt="2026-07-07T15:21:45.447" v="6"/>
          <ac:picMkLst>
            <pc:docMk/>
            <pc:sldMk cId="3617194138" sldId="257"/>
            <ac:picMk id="14" creationId="{9E6972FB-6BB1-7074-11C0-5F9841F17793}"/>
          </ac:picMkLst>
        </pc:picChg>
        <pc:picChg chg="add del">
          <ac:chgData name="SJS - James Presland" userId="S::jpresland@nclt.academy::ee40d244-c45c-4356-811d-b1ffcb0335ad" providerId="AD" clId="Web-{8FE55B97-89C8-E47C-B3CD-7F5767AAAA74}" dt="2026-07-07T15:21:45.447" v="6"/>
          <ac:picMkLst>
            <pc:docMk/>
            <pc:sldMk cId="3617194138" sldId="257"/>
            <ac:picMk id="15" creationId="{21DC030C-7CB9-75A2-4B3D-F2676B66DB54}"/>
          </ac:picMkLst>
        </pc:picChg>
        <pc:picChg chg="add">
          <ac:chgData name="SJS - James Presland" userId="S::jpresland@nclt.academy::ee40d244-c45c-4356-811d-b1ffcb0335ad" providerId="AD" clId="Web-{8FE55B97-89C8-E47C-B3CD-7F5767AAAA74}" dt="2026-07-07T15:21:57.291" v="7"/>
          <ac:picMkLst>
            <pc:docMk/>
            <pc:sldMk cId="3617194138" sldId="257"/>
            <ac:picMk id="20" creationId="{AD9478EC-CD0F-031E-3181-B33E14B37725}"/>
          </ac:picMkLst>
        </pc:picChg>
        <pc:picChg chg="add">
          <ac:chgData name="SJS - James Presland" userId="S::jpresland@nclt.academy::ee40d244-c45c-4356-811d-b1ffcb0335ad" providerId="AD" clId="Web-{8FE55B97-89C8-E47C-B3CD-7F5767AAAA74}" dt="2026-07-07T15:21:57.291" v="7"/>
          <ac:picMkLst>
            <pc:docMk/>
            <pc:sldMk cId="3617194138" sldId="257"/>
            <ac:picMk id="38" creationId="{11094BD0-6CB3-5B54-F587-7920068DFA3B}"/>
          </ac:picMkLst>
        </pc:picChg>
        <pc:picChg chg="del">
          <ac:chgData name="SJS - James Presland" userId="S::jpresland@nclt.academy::ee40d244-c45c-4356-811d-b1ffcb0335ad" providerId="AD" clId="Web-{8FE55B97-89C8-E47C-B3CD-7F5767AAAA74}" dt="2026-07-07T15:21:29.306" v="2"/>
          <ac:picMkLst>
            <pc:docMk/>
            <pc:sldMk cId="3617194138" sldId="257"/>
            <ac:picMk id="56" creationId="{A758D2E7-9CAE-98BF-D569-8F241347CD83}"/>
          </ac:picMkLst>
        </pc:picChg>
        <pc:picChg chg="del">
          <ac:chgData name="SJS - James Presland" userId="S::jpresland@nclt.academy::ee40d244-c45c-4356-811d-b1ffcb0335ad" providerId="AD" clId="Web-{8FE55B97-89C8-E47C-B3CD-7F5767AAAA74}" dt="2026-07-07T15:21:29.306" v="3"/>
          <ac:picMkLst>
            <pc:docMk/>
            <pc:sldMk cId="3617194138" sldId="257"/>
            <ac:picMk id="1026" creationId="{F0871FB8-9A3D-7407-BF84-539CD5ABBC4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5644FA81-9EE2-E20D-E19E-5F99810A2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>
            <a:extLst>
              <a:ext uri="{FF2B5EF4-FFF2-40B4-BE49-F238E27FC236}">
                <a16:creationId xmlns:a16="http://schemas.microsoft.com/office/drawing/2014/main" id="{462AEC1E-C78F-D701-A88D-36497EA13E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>
            <a:extLst>
              <a:ext uri="{FF2B5EF4-FFF2-40B4-BE49-F238E27FC236}">
                <a16:creationId xmlns:a16="http://schemas.microsoft.com/office/drawing/2014/main" id="{94BA83B0-1D93-01C2-3C95-8C7A944529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>
            <a:extLst>
              <a:ext uri="{FF2B5EF4-FFF2-40B4-BE49-F238E27FC236}">
                <a16:creationId xmlns:a16="http://schemas.microsoft.com/office/drawing/2014/main" id="{3EED1B36-C598-820D-5822-C60F5B39537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7639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EE375976-6F00-874E-3D79-E113417A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>
            <a:extLst>
              <a:ext uri="{FF2B5EF4-FFF2-40B4-BE49-F238E27FC236}">
                <a16:creationId xmlns:a16="http://schemas.microsoft.com/office/drawing/2014/main" id="{13159AF2-13A9-B20C-571D-B46002504F00}"/>
              </a:ext>
            </a:extLst>
          </p:cNvPr>
          <p:cNvSpPr txBox="1"/>
          <p:nvPr/>
        </p:nvSpPr>
        <p:spPr>
          <a:xfrm>
            <a:off x="4100603" y="7866026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the superpowers fight the Cold War?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>
            <a:extLst>
              <a:ext uri="{FF2B5EF4-FFF2-40B4-BE49-F238E27FC236}">
                <a16:creationId xmlns:a16="http://schemas.microsoft.com/office/drawing/2014/main" id="{A2102000-90B4-09B7-3793-22594A85F52D}"/>
              </a:ext>
            </a:extLst>
          </p:cNvPr>
          <p:cNvSpPr/>
          <p:nvPr/>
        </p:nvSpPr>
        <p:spPr>
          <a:xfrm rot="-5046850">
            <a:off x="1294622" y="12845175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>
            <a:extLst>
              <a:ext uri="{FF2B5EF4-FFF2-40B4-BE49-F238E27FC236}">
                <a16:creationId xmlns:a16="http://schemas.microsoft.com/office/drawing/2014/main" id="{DD9426DA-21CF-C0B5-2A92-4DFCD93316D0}"/>
              </a:ext>
            </a:extLst>
          </p:cNvPr>
          <p:cNvSpPr/>
          <p:nvPr/>
        </p:nvSpPr>
        <p:spPr>
          <a:xfrm>
            <a:off x="2712807" y="15166808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>
            <a:extLst>
              <a:ext uri="{FF2B5EF4-FFF2-40B4-BE49-F238E27FC236}">
                <a16:creationId xmlns:a16="http://schemas.microsoft.com/office/drawing/2014/main" id="{6272DED8-01E8-B29E-8643-399DE715ACF3}"/>
              </a:ext>
            </a:extLst>
          </p:cNvPr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>
            <a:extLst>
              <a:ext uri="{FF2B5EF4-FFF2-40B4-BE49-F238E27FC236}">
                <a16:creationId xmlns:a16="http://schemas.microsoft.com/office/drawing/2014/main" id="{5920FEE4-6C6C-DA10-6E07-5159C1FC5CF5}"/>
              </a:ext>
            </a:extLst>
          </p:cNvPr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Arial Headings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>
            <a:extLst>
              <a:ext uri="{FF2B5EF4-FFF2-40B4-BE49-F238E27FC236}">
                <a16:creationId xmlns:a16="http://schemas.microsoft.com/office/drawing/2014/main" id="{72FD66AA-155F-FA90-94CF-DC927B9B991D}"/>
              </a:ext>
            </a:extLst>
          </p:cNvPr>
          <p:cNvSpPr/>
          <p:nvPr/>
        </p:nvSpPr>
        <p:spPr>
          <a:xfrm>
            <a:off x="2604169" y="10753581"/>
            <a:ext cx="5241300" cy="9524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>
            <a:extLst>
              <a:ext uri="{FF2B5EF4-FFF2-40B4-BE49-F238E27FC236}">
                <a16:creationId xmlns:a16="http://schemas.microsoft.com/office/drawing/2014/main" id="{9778D690-86CA-B3EF-88E1-83541D2CAE20}"/>
              </a:ext>
            </a:extLst>
          </p:cNvPr>
          <p:cNvSpPr/>
          <p:nvPr/>
        </p:nvSpPr>
        <p:spPr>
          <a:xfrm rot="-5400000">
            <a:off x="1109907" y="8077741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>
            <a:extLst>
              <a:ext uri="{FF2B5EF4-FFF2-40B4-BE49-F238E27FC236}">
                <a16:creationId xmlns:a16="http://schemas.microsoft.com/office/drawing/2014/main" id="{C4626F5E-8F69-3EF9-EB21-A30243FF6503}"/>
              </a:ext>
            </a:extLst>
          </p:cNvPr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>
            <a:extLst>
              <a:ext uri="{FF2B5EF4-FFF2-40B4-BE49-F238E27FC236}">
                <a16:creationId xmlns:a16="http://schemas.microsoft.com/office/drawing/2014/main" id="{9AABE954-97FC-4AA9-5904-C676EA6B1ACA}"/>
              </a:ext>
            </a:extLst>
          </p:cNvPr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>
            <a:extLst>
              <a:ext uri="{FF2B5EF4-FFF2-40B4-BE49-F238E27FC236}">
                <a16:creationId xmlns:a16="http://schemas.microsoft.com/office/drawing/2014/main" id="{9AB55180-AC32-9274-6A69-093B4D1208ED}"/>
              </a:ext>
            </a:extLst>
          </p:cNvPr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>
            <a:extLst>
              <a:ext uri="{FF2B5EF4-FFF2-40B4-BE49-F238E27FC236}">
                <a16:creationId xmlns:a16="http://schemas.microsoft.com/office/drawing/2014/main" id="{D8D9EAA8-327B-6BD6-0E4C-8F6CE46A051B}"/>
              </a:ext>
            </a:extLst>
          </p:cNvPr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>
            <a:extLst>
              <a:ext uri="{FF2B5EF4-FFF2-40B4-BE49-F238E27FC236}">
                <a16:creationId xmlns:a16="http://schemas.microsoft.com/office/drawing/2014/main" id="{C2568107-6CFC-1621-9350-A556CE5AA5F4}"/>
              </a:ext>
            </a:extLst>
          </p:cNvPr>
          <p:cNvSpPr/>
          <p:nvPr/>
        </p:nvSpPr>
        <p:spPr>
          <a:xfrm rot="5400000" flipH="1">
            <a:off x="5963022" y="1115145"/>
            <a:ext cx="3100376" cy="3815021"/>
          </a:xfrm>
          <a:prstGeom prst="blockArc">
            <a:avLst>
              <a:gd name="adj1" fmla="val 11628089"/>
              <a:gd name="adj2" fmla="val 1139562"/>
              <a:gd name="adj3" fmla="val 2756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>
            <a:extLst>
              <a:ext uri="{FF2B5EF4-FFF2-40B4-BE49-F238E27FC236}">
                <a16:creationId xmlns:a16="http://schemas.microsoft.com/office/drawing/2014/main" id="{507A61D0-9068-5C9A-53AC-59A0A5FD3DA8}"/>
              </a:ext>
            </a:extLst>
          </p:cNvPr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>
            <a:extLst>
              <a:ext uri="{FF2B5EF4-FFF2-40B4-BE49-F238E27FC236}">
                <a16:creationId xmlns:a16="http://schemas.microsoft.com/office/drawing/2014/main" id="{EFDDEA7F-73C2-91E5-E7C6-144261CEC34B}"/>
              </a:ext>
            </a:extLst>
          </p:cNvPr>
          <p:cNvSpPr/>
          <p:nvPr/>
        </p:nvSpPr>
        <p:spPr>
          <a:xfrm>
            <a:off x="3493103" y="12812571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>
            <a:extLst>
              <a:ext uri="{FF2B5EF4-FFF2-40B4-BE49-F238E27FC236}">
                <a16:creationId xmlns:a16="http://schemas.microsoft.com/office/drawing/2014/main" id="{F836AC82-21B8-0193-0337-692ED3B90C69}"/>
              </a:ext>
            </a:extLst>
          </p:cNvPr>
          <p:cNvSpPr/>
          <p:nvPr/>
        </p:nvSpPr>
        <p:spPr>
          <a:xfrm>
            <a:off x="3671804" y="1300715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>
            <a:extLst>
              <a:ext uri="{FF2B5EF4-FFF2-40B4-BE49-F238E27FC236}">
                <a16:creationId xmlns:a16="http://schemas.microsoft.com/office/drawing/2014/main" id="{1063D58F-0C95-0E98-AFAA-7A17A401C60C}"/>
              </a:ext>
            </a:extLst>
          </p:cNvPr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 dirty="0">
              <a:solidFill>
                <a:schemeClr val="lt1"/>
              </a:solidFill>
              <a:latin typeface="Arial Headings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>
            <a:extLst>
              <a:ext uri="{FF2B5EF4-FFF2-40B4-BE49-F238E27FC236}">
                <a16:creationId xmlns:a16="http://schemas.microsoft.com/office/drawing/2014/main" id="{871463CD-0E70-83F1-462B-ACC06F0E4712}"/>
              </a:ext>
            </a:extLst>
          </p:cNvPr>
          <p:cNvSpPr/>
          <p:nvPr/>
        </p:nvSpPr>
        <p:spPr>
          <a:xfrm>
            <a:off x="7574334" y="3411259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>
            <a:extLst>
              <a:ext uri="{FF2B5EF4-FFF2-40B4-BE49-F238E27FC236}">
                <a16:creationId xmlns:a16="http://schemas.microsoft.com/office/drawing/2014/main" id="{C9FC0098-BB8E-9039-86BA-279BA11B3D93}"/>
              </a:ext>
            </a:extLst>
          </p:cNvPr>
          <p:cNvSpPr/>
          <p:nvPr/>
        </p:nvSpPr>
        <p:spPr>
          <a:xfrm>
            <a:off x="7748584" y="3608050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>
            <a:extLst>
              <a:ext uri="{FF2B5EF4-FFF2-40B4-BE49-F238E27FC236}">
                <a16:creationId xmlns:a16="http://schemas.microsoft.com/office/drawing/2014/main" id="{D30199B6-3AE3-9DF0-A481-54417D4B26F0}"/>
              </a:ext>
            </a:extLst>
          </p:cNvPr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>
            <a:extLst>
              <a:ext uri="{FF2B5EF4-FFF2-40B4-BE49-F238E27FC236}">
                <a16:creationId xmlns:a16="http://schemas.microsoft.com/office/drawing/2014/main" id="{4E922A1E-E92E-31F6-4106-12D40F350633}"/>
              </a:ext>
            </a:extLst>
          </p:cNvPr>
          <p:cNvSpPr txBox="1"/>
          <p:nvPr/>
        </p:nvSpPr>
        <p:spPr>
          <a:xfrm>
            <a:off x="3698873" y="13014680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  <p:grpSp>
        <p:nvGrpSpPr>
          <p:cNvPr id="111" name="Google Shape;111;g572a84145efd230d_13">
            <a:extLst>
              <a:ext uri="{FF2B5EF4-FFF2-40B4-BE49-F238E27FC236}">
                <a16:creationId xmlns:a16="http://schemas.microsoft.com/office/drawing/2014/main" id="{D74694D5-07A7-7F79-3A52-19299E086FAB}"/>
              </a:ext>
            </a:extLst>
          </p:cNvPr>
          <p:cNvGrpSpPr/>
          <p:nvPr/>
        </p:nvGrpSpPr>
        <p:grpSpPr>
          <a:xfrm>
            <a:off x="2074831" y="10573025"/>
            <a:ext cx="1215000" cy="1305000"/>
            <a:chOff x="10456452" y="8050199"/>
            <a:chExt cx="1215000" cy="1305000"/>
          </a:xfrm>
        </p:grpSpPr>
        <p:sp>
          <p:nvSpPr>
            <p:cNvPr id="112" name="Google Shape;112;g572a84145efd230d_13">
              <a:extLst>
                <a:ext uri="{FF2B5EF4-FFF2-40B4-BE49-F238E27FC236}">
                  <a16:creationId xmlns:a16="http://schemas.microsoft.com/office/drawing/2014/main" id="{19B6C427-4ADD-E1D6-A93F-8EFD576EAC5B}"/>
                </a:ext>
              </a:extLst>
            </p:cNvPr>
            <p:cNvSpPr/>
            <p:nvPr/>
          </p:nvSpPr>
          <p:spPr>
            <a:xfrm>
              <a:off x="10456452" y="8050199"/>
              <a:ext cx="1215000" cy="1305000"/>
            </a:xfrm>
            <a:prstGeom prst="ellipse">
              <a:avLst/>
            </a:prstGeom>
            <a:solidFill>
              <a:srgbClr val="B4C7E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>
              <a:extLst>
                <a:ext uri="{FF2B5EF4-FFF2-40B4-BE49-F238E27FC236}">
                  <a16:creationId xmlns:a16="http://schemas.microsoft.com/office/drawing/2014/main" id="{5E21FE81-A3CC-FEA3-48FF-0E0C733FB72F}"/>
                </a:ext>
              </a:extLst>
            </p:cNvPr>
            <p:cNvSpPr/>
            <p:nvPr/>
          </p:nvSpPr>
          <p:spPr>
            <a:xfrm>
              <a:off x="10639523" y="8242294"/>
              <a:ext cx="8583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>
              <a:extLst>
                <a:ext uri="{FF2B5EF4-FFF2-40B4-BE49-F238E27FC236}">
                  <a16:creationId xmlns:a16="http://schemas.microsoft.com/office/drawing/2014/main" id="{BFC81801-07CF-4CA1-48F8-C171CD842E79}"/>
                </a:ext>
              </a:extLst>
            </p:cNvPr>
            <p:cNvSpPr txBox="1"/>
            <p:nvPr/>
          </p:nvSpPr>
          <p:spPr>
            <a:xfrm>
              <a:off x="10781573" y="8292772"/>
              <a:ext cx="574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A9841D-58E2-5E16-6DAF-5BBC870A699D}"/>
              </a:ext>
            </a:extLst>
          </p:cNvPr>
          <p:cNvGrpSpPr/>
          <p:nvPr/>
        </p:nvGrpSpPr>
        <p:grpSpPr>
          <a:xfrm>
            <a:off x="8379845" y="6935899"/>
            <a:ext cx="1215000" cy="1305000"/>
            <a:chOff x="9302888" y="7122527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CEF3535-1440-CB23-E7A7-5E056F14E2D2}"/>
                </a:ext>
              </a:extLst>
            </p:cNvPr>
            <p:cNvGrpSpPr/>
            <p:nvPr/>
          </p:nvGrpSpPr>
          <p:grpSpPr>
            <a:xfrm>
              <a:off x="9302888" y="7122527"/>
              <a:ext cx="1215000" cy="1305000"/>
              <a:chOff x="9302888" y="7122527"/>
              <a:chExt cx="1215000" cy="1305000"/>
            </a:xfrm>
          </p:grpSpPr>
          <p:sp>
            <p:nvSpPr>
              <p:cNvPr id="102" name="Google Shape;102;g572a84145efd230d_13">
                <a:extLst>
                  <a:ext uri="{FF2B5EF4-FFF2-40B4-BE49-F238E27FC236}">
                    <a16:creationId xmlns:a16="http://schemas.microsoft.com/office/drawing/2014/main" id="{A5BDA6E3-44F7-60DD-BB0D-C42C8BC1B140}"/>
                  </a:ext>
                </a:extLst>
              </p:cNvPr>
              <p:cNvSpPr/>
              <p:nvPr/>
            </p:nvSpPr>
            <p:spPr>
              <a:xfrm>
                <a:off x="9302888" y="7122527"/>
                <a:ext cx="1215000" cy="1305000"/>
              </a:xfrm>
              <a:prstGeom prst="ellipse">
                <a:avLst/>
              </a:prstGeom>
              <a:solidFill>
                <a:srgbClr val="B4C7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>
                <a:extLst>
                  <a:ext uri="{FF2B5EF4-FFF2-40B4-BE49-F238E27FC236}">
                    <a16:creationId xmlns:a16="http://schemas.microsoft.com/office/drawing/2014/main" id="{A5412970-B825-E1F8-42D3-82451089487D}"/>
                  </a:ext>
                </a:extLst>
              </p:cNvPr>
              <p:cNvSpPr/>
              <p:nvPr/>
            </p:nvSpPr>
            <p:spPr>
              <a:xfrm>
                <a:off x="9479138" y="7335970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>
              <a:extLst>
                <a:ext uri="{FF2B5EF4-FFF2-40B4-BE49-F238E27FC236}">
                  <a16:creationId xmlns:a16="http://schemas.microsoft.com/office/drawing/2014/main" id="{F278930F-59C0-D899-F18C-EE667B01DD4F}"/>
                </a:ext>
              </a:extLst>
            </p:cNvPr>
            <p:cNvSpPr txBox="1"/>
            <p:nvPr/>
          </p:nvSpPr>
          <p:spPr>
            <a:xfrm>
              <a:off x="9498874" y="7376447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dirty="0"/>
            </a:p>
          </p:txBody>
        </p:sp>
      </p:grpSp>
      <p:sp>
        <p:nvSpPr>
          <p:cNvPr id="116" name="Google Shape;116;g572a84145efd230d_13">
            <a:extLst>
              <a:ext uri="{FF2B5EF4-FFF2-40B4-BE49-F238E27FC236}">
                <a16:creationId xmlns:a16="http://schemas.microsoft.com/office/drawing/2014/main" id="{7AC93A0C-89E4-6C36-68B1-DBF304D66C18}"/>
              </a:ext>
            </a:extLst>
          </p:cNvPr>
          <p:cNvSpPr txBox="1"/>
          <p:nvPr/>
        </p:nvSpPr>
        <p:spPr>
          <a:xfrm>
            <a:off x="7748584" y="3628817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  <p:sp>
        <p:nvSpPr>
          <p:cNvPr id="117" name="Google Shape;117;g572a84145efd230d_13">
            <a:extLst>
              <a:ext uri="{FF2B5EF4-FFF2-40B4-BE49-F238E27FC236}">
                <a16:creationId xmlns:a16="http://schemas.microsoft.com/office/drawing/2014/main" id="{6EBF81A1-C1B8-2F25-6A77-F630BE3C2F7C}"/>
              </a:ext>
            </a:extLst>
          </p:cNvPr>
          <p:cNvSpPr/>
          <p:nvPr/>
        </p:nvSpPr>
        <p:spPr>
          <a:xfrm>
            <a:off x="8237755" y="15057286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>
            <a:extLst>
              <a:ext uri="{FF2B5EF4-FFF2-40B4-BE49-F238E27FC236}">
                <a16:creationId xmlns:a16="http://schemas.microsoft.com/office/drawing/2014/main" id="{6A0831C8-14C7-F312-4032-3AFD7D8C66A5}"/>
              </a:ext>
            </a:extLst>
          </p:cNvPr>
          <p:cNvSpPr/>
          <p:nvPr/>
        </p:nvSpPr>
        <p:spPr>
          <a:xfrm>
            <a:off x="8420570" y="1525662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>
            <a:extLst>
              <a:ext uri="{FF2B5EF4-FFF2-40B4-BE49-F238E27FC236}">
                <a16:creationId xmlns:a16="http://schemas.microsoft.com/office/drawing/2014/main" id="{BF133471-A8C2-135C-8008-878C9A4CD061}"/>
              </a:ext>
            </a:extLst>
          </p:cNvPr>
          <p:cNvSpPr txBox="1"/>
          <p:nvPr/>
        </p:nvSpPr>
        <p:spPr>
          <a:xfrm>
            <a:off x="8420570" y="15104075"/>
            <a:ext cx="84120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120" name="Google Shape;120;g572a84145efd230d_13">
            <a:extLst>
              <a:ext uri="{FF2B5EF4-FFF2-40B4-BE49-F238E27FC236}">
                <a16:creationId xmlns:a16="http://schemas.microsoft.com/office/drawing/2014/main" id="{8697E240-2FF0-5E4A-9A46-2A3AEF73533F}"/>
              </a:ext>
            </a:extLst>
          </p:cNvPr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572a84145efd230d_13">
            <a:extLst>
              <a:ext uri="{FF2B5EF4-FFF2-40B4-BE49-F238E27FC236}">
                <a16:creationId xmlns:a16="http://schemas.microsoft.com/office/drawing/2014/main" id="{C4BC9ED2-4198-95ED-4366-BEC6937EEA41}"/>
              </a:ext>
            </a:extLst>
          </p:cNvPr>
          <p:cNvSpPr txBox="1"/>
          <p:nvPr/>
        </p:nvSpPr>
        <p:spPr>
          <a:xfrm>
            <a:off x="7004762" y="15332702"/>
            <a:ext cx="1220864" cy="648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defRPr/>
            </a:pPr>
            <a:r>
              <a:rPr lang="en-GB" sz="1200" b="0" i="0" dirty="0">
                <a:solidFill>
                  <a:schemeClr val="bg1"/>
                </a:solidFill>
                <a:latin typeface="Aptos Narrow"/>
                <a:ea typeface="Aptos Narrow"/>
                <a:cs typeface="Aptos Narrow"/>
              </a:rPr>
              <a:t>Why did people migrate to Britain overtime?</a:t>
            </a:r>
            <a:endParaRPr lang="en-US" altLang="en-US" sz="9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124" name="Google Shape;124;g572a84145efd230d_13">
            <a:extLst>
              <a:ext uri="{FF2B5EF4-FFF2-40B4-BE49-F238E27FC236}">
                <a16:creationId xmlns:a16="http://schemas.microsoft.com/office/drawing/2014/main" id="{EC86F2A5-A5C2-4EEC-5721-D6C68F03649A}"/>
              </a:ext>
            </a:extLst>
          </p:cNvPr>
          <p:cNvSpPr txBox="1"/>
          <p:nvPr/>
        </p:nvSpPr>
        <p:spPr>
          <a:xfrm>
            <a:off x="5290719" y="15235598"/>
            <a:ext cx="1542154" cy="90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Tx/>
              <a:defRPr/>
            </a:pPr>
            <a:r>
              <a:rPr lang="en-GB" sz="1050" dirty="0">
                <a:solidFill>
                  <a:schemeClr val="bg1"/>
                </a:solidFill>
              </a:rPr>
              <a:t>'A truckload of trouble?' Does this best describe the impact of the Norman Conquest?</a:t>
            </a:r>
            <a:endParaRPr lang="en-US" sz="9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125" name="Google Shape;125;g572a84145efd230d_13">
            <a:extLst>
              <a:ext uri="{FF2B5EF4-FFF2-40B4-BE49-F238E27FC236}">
                <a16:creationId xmlns:a16="http://schemas.microsoft.com/office/drawing/2014/main" id="{87BDF68E-44AD-870E-A5F7-AB3EBE0D0397}"/>
              </a:ext>
            </a:extLst>
          </p:cNvPr>
          <p:cNvSpPr txBox="1"/>
          <p:nvPr/>
        </p:nvSpPr>
        <p:spPr>
          <a:xfrm>
            <a:off x="3852709" y="15284607"/>
            <a:ext cx="143801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How far did the monarchs maintain power in the Middle Ages?</a:t>
            </a:r>
            <a:endParaRPr lang="en-US" sz="10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126" name="Google Shape;126;g572a84145efd230d_13">
            <a:extLst>
              <a:ext uri="{FF2B5EF4-FFF2-40B4-BE49-F238E27FC236}">
                <a16:creationId xmlns:a16="http://schemas.microsoft.com/office/drawing/2014/main" id="{403D7CBC-07DB-C0DF-F9E4-F2801B759279}"/>
              </a:ext>
            </a:extLst>
          </p:cNvPr>
          <p:cNvSpPr/>
          <p:nvPr/>
        </p:nvSpPr>
        <p:spPr>
          <a:xfrm>
            <a:off x="2695024" y="15256624"/>
            <a:ext cx="1051707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Why was Mansa Musa significant?</a:t>
            </a:r>
            <a:endParaRPr lang="en-US" sz="105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127" name="Google Shape;127;g572a84145efd230d_13">
            <a:extLst>
              <a:ext uri="{FF2B5EF4-FFF2-40B4-BE49-F238E27FC236}">
                <a16:creationId xmlns:a16="http://schemas.microsoft.com/office/drawing/2014/main" id="{91B83749-E84E-B09D-BA8C-9CC8D0442031}"/>
              </a:ext>
            </a:extLst>
          </p:cNvPr>
          <p:cNvSpPr txBox="1"/>
          <p:nvPr/>
        </p:nvSpPr>
        <p:spPr>
          <a:xfrm rot="2728212">
            <a:off x="1338857" y="14917224"/>
            <a:ext cx="162580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How did the Reformation affect ordinary people's lives of Morebath? </a:t>
            </a:r>
            <a:endParaRPr lang="en-US" sz="105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136" name="Google Shape;136;g572a84145efd230d_13">
            <a:extLst>
              <a:ext uri="{FF2B5EF4-FFF2-40B4-BE49-F238E27FC236}">
                <a16:creationId xmlns:a16="http://schemas.microsoft.com/office/drawing/2014/main" id="{D6E8C690-C3DD-ED78-CC17-35BE49CAA1FB}"/>
              </a:ext>
            </a:extLst>
          </p:cNvPr>
          <p:cNvSpPr txBox="1"/>
          <p:nvPr/>
        </p:nvSpPr>
        <p:spPr>
          <a:xfrm>
            <a:off x="7281831" y="16332770"/>
            <a:ext cx="15285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History?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g572a84145efd230d_13">
            <a:extLst>
              <a:ext uri="{FF2B5EF4-FFF2-40B4-BE49-F238E27FC236}">
                <a16:creationId xmlns:a16="http://schemas.microsoft.com/office/drawing/2014/main" id="{0EF5E789-5F44-84D3-2BED-A3DA2074D352}"/>
              </a:ext>
            </a:extLst>
          </p:cNvPr>
          <p:cNvSpPr txBox="1"/>
          <p:nvPr/>
        </p:nvSpPr>
        <p:spPr>
          <a:xfrm>
            <a:off x="4860131" y="14528936"/>
            <a:ext cx="209291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 were the Normans?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>
            <a:extLst>
              <a:ext uri="{FF2B5EF4-FFF2-40B4-BE49-F238E27FC236}">
                <a16:creationId xmlns:a16="http://schemas.microsoft.com/office/drawing/2014/main" id="{E92EFF83-C50B-3061-4683-5DD3989DAF77}"/>
              </a:ext>
            </a:extLst>
          </p:cNvPr>
          <p:cNvCxnSpPr>
            <a:cxnSpLocks/>
          </p:cNvCxnSpPr>
          <p:nvPr/>
        </p:nvCxnSpPr>
        <p:spPr>
          <a:xfrm flipV="1">
            <a:off x="7441234" y="15050104"/>
            <a:ext cx="156396" cy="2150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>
            <a:extLst>
              <a:ext uri="{FF2B5EF4-FFF2-40B4-BE49-F238E27FC236}">
                <a16:creationId xmlns:a16="http://schemas.microsoft.com/office/drawing/2014/main" id="{3F91D791-D482-B7CD-42B7-C7A38900860C}"/>
              </a:ext>
            </a:extLst>
          </p:cNvPr>
          <p:cNvCxnSpPr/>
          <p:nvPr/>
        </p:nvCxnSpPr>
        <p:spPr>
          <a:xfrm rot="10800000">
            <a:off x="8248680" y="158978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572a84145efd230d_13">
            <a:extLst>
              <a:ext uri="{FF2B5EF4-FFF2-40B4-BE49-F238E27FC236}">
                <a16:creationId xmlns:a16="http://schemas.microsoft.com/office/drawing/2014/main" id="{E5047E3B-2012-5F29-4E8B-AA7659AF6FE1}"/>
              </a:ext>
            </a:extLst>
          </p:cNvPr>
          <p:cNvSpPr txBox="1"/>
          <p:nvPr/>
        </p:nvSpPr>
        <p:spPr>
          <a:xfrm>
            <a:off x="7131067" y="14625820"/>
            <a:ext cx="175309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Migration shape Britain?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g572a84145efd230d_13">
            <a:extLst>
              <a:ext uri="{FF2B5EF4-FFF2-40B4-BE49-F238E27FC236}">
                <a16:creationId xmlns:a16="http://schemas.microsoft.com/office/drawing/2014/main" id="{EFD57B3B-507F-7BC8-004B-723E6CB036EE}"/>
              </a:ext>
            </a:extLst>
          </p:cNvPr>
          <p:cNvSpPr txBox="1"/>
          <p:nvPr/>
        </p:nvSpPr>
        <p:spPr>
          <a:xfrm>
            <a:off x="4944051" y="16289607"/>
            <a:ext cx="201771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did power lie in the Medieval period?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" name="Google Shape;149;g572a84145efd230d_13">
            <a:extLst>
              <a:ext uri="{FF2B5EF4-FFF2-40B4-BE49-F238E27FC236}">
                <a16:creationId xmlns:a16="http://schemas.microsoft.com/office/drawing/2014/main" id="{03F57ACE-EF12-7D39-E5B5-13ACE9348226}"/>
              </a:ext>
            </a:extLst>
          </p:cNvPr>
          <p:cNvCxnSpPr>
            <a:cxnSpLocks/>
          </p:cNvCxnSpPr>
          <p:nvPr/>
        </p:nvCxnSpPr>
        <p:spPr>
          <a:xfrm flipH="1" flipV="1">
            <a:off x="4886389" y="16044647"/>
            <a:ext cx="218748" cy="28664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>
            <a:extLst>
              <a:ext uri="{FF2B5EF4-FFF2-40B4-BE49-F238E27FC236}">
                <a16:creationId xmlns:a16="http://schemas.microsoft.com/office/drawing/2014/main" id="{3E2298E0-DA1D-E497-FBB9-58D30F4B5226}"/>
              </a:ext>
            </a:extLst>
          </p:cNvPr>
          <p:cNvSpPr txBox="1"/>
          <p:nvPr/>
        </p:nvSpPr>
        <p:spPr>
          <a:xfrm>
            <a:off x="790405" y="16425319"/>
            <a:ext cx="197771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measure historical significance?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>
            <a:extLst>
              <a:ext uri="{FF2B5EF4-FFF2-40B4-BE49-F238E27FC236}">
                <a16:creationId xmlns:a16="http://schemas.microsoft.com/office/drawing/2014/main" id="{A833FC87-8069-EEE6-2C4E-FA8A097B2F74}"/>
              </a:ext>
            </a:extLst>
          </p:cNvPr>
          <p:cNvSpPr txBox="1"/>
          <p:nvPr/>
        </p:nvSpPr>
        <p:spPr>
          <a:xfrm>
            <a:off x="8696" y="15343903"/>
            <a:ext cx="135334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important was religion to ordinary people’s lives?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>
            <a:extLst>
              <a:ext uri="{FF2B5EF4-FFF2-40B4-BE49-F238E27FC236}">
                <a16:creationId xmlns:a16="http://schemas.microsoft.com/office/drawing/2014/main" id="{B40786B5-01F4-A3AF-5957-1D33112C3665}"/>
              </a:ext>
            </a:extLst>
          </p:cNvPr>
          <p:cNvCxnSpPr>
            <a:cxnSpLocks/>
          </p:cNvCxnSpPr>
          <p:nvPr/>
        </p:nvCxnSpPr>
        <p:spPr>
          <a:xfrm flipV="1">
            <a:off x="2637519" y="16078237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>
            <a:extLst>
              <a:ext uri="{FF2B5EF4-FFF2-40B4-BE49-F238E27FC236}">
                <a16:creationId xmlns:a16="http://schemas.microsoft.com/office/drawing/2014/main" id="{BA756646-2B15-08BE-AB2D-F2795566B3B8}"/>
              </a:ext>
            </a:extLst>
          </p:cNvPr>
          <p:cNvCxnSpPr>
            <a:cxnSpLocks/>
          </p:cNvCxnSpPr>
          <p:nvPr/>
        </p:nvCxnSpPr>
        <p:spPr>
          <a:xfrm flipH="1">
            <a:off x="1341077" y="15556098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>
            <a:extLst>
              <a:ext uri="{FF2B5EF4-FFF2-40B4-BE49-F238E27FC236}">
                <a16:creationId xmlns:a16="http://schemas.microsoft.com/office/drawing/2014/main" id="{3225846F-AE47-734F-2A33-7112DBF58777}"/>
              </a:ext>
            </a:extLst>
          </p:cNvPr>
          <p:cNvSpPr txBox="1"/>
          <p:nvPr/>
        </p:nvSpPr>
        <p:spPr>
          <a:xfrm>
            <a:off x="2370035" y="14199367"/>
            <a:ext cx="130176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power change through history?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8" name="Google Shape;158;g572a84145efd230d_13">
            <a:extLst>
              <a:ext uri="{FF2B5EF4-FFF2-40B4-BE49-F238E27FC236}">
                <a16:creationId xmlns:a16="http://schemas.microsoft.com/office/drawing/2014/main" id="{4117CE0B-8C92-9B73-B688-3C41AAB2110F}"/>
              </a:ext>
            </a:extLst>
          </p:cNvPr>
          <p:cNvCxnSpPr>
            <a:cxnSpLocks/>
          </p:cNvCxnSpPr>
          <p:nvPr/>
        </p:nvCxnSpPr>
        <p:spPr>
          <a:xfrm flipH="1" flipV="1">
            <a:off x="882437" y="15031855"/>
            <a:ext cx="563402" cy="23098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572a84145efd230d_13">
            <a:extLst>
              <a:ext uri="{FF2B5EF4-FFF2-40B4-BE49-F238E27FC236}">
                <a16:creationId xmlns:a16="http://schemas.microsoft.com/office/drawing/2014/main" id="{AF23D430-6A77-5BF0-8E79-ED449FA4D727}"/>
              </a:ext>
            </a:extLst>
          </p:cNvPr>
          <p:cNvSpPr txBox="1"/>
          <p:nvPr/>
        </p:nvSpPr>
        <p:spPr>
          <a:xfrm>
            <a:off x="-40433" y="13384263"/>
            <a:ext cx="1582933" cy="66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impact did the Civil War have on England?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0" name="Google Shape;160;g572a84145efd230d_13">
            <a:extLst>
              <a:ext uri="{FF2B5EF4-FFF2-40B4-BE49-F238E27FC236}">
                <a16:creationId xmlns:a16="http://schemas.microsoft.com/office/drawing/2014/main" id="{59C1D667-6D83-F8D2-A1CE-D162F93C0DAC}"/>
              </a:ext>
            </a:extLst>
          </p:cNvPr>
          <p:cNvCxnSpPr>
            <a:cxnSpLocks/>
          </p:cNvCxnSpPr>
          <p:nvPr/>
        </p:nvCxnSpPr>
        <p:spPr>
          <a:xfrm flipH="1" flipV="1">
            <a:off x="1285498" y="13832236"/>
            <a:ext cx="61562" cy="18058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g572a84145efd230d_13">
            <a:extLst>
              <a:ext uri="{FF2B5EF4-FFF2-40B4-BE49-F238E27FC236}">
                <a16:creationId xmlns:a16="http://schemas.microsoft.com/office/drawing/2014/main" id="{93F30E2B-16D1-A0B5-319F-04AA49AC7F33}"/>
              </a:ext>
            </a:extLst>
          </p:cNvPr>
          <p:cNvSpPr txBox="1"/>
          <p:nvPr/>
        </p:nvSpPr>
        <p:spPr>
          <a:xfrm>
            <a:off x="7137809" y="14020781"/>
            <a:ext cx="15954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latin typeface="Comic Sans MS"/>
                <a:ea typeface="Century Gothic"/>
                <a:cs typeface="Century Gothic"/>
                <a:sym typeface="Century Gothic"/>
              </a:rPr>
              <a:t>What was life like under British rule?</a:t>
            </a:r>
            <a:endParaRPr lang="en-US" sz="1200" dirty="0">
              <a:latin typeface="Comic Sans MS"/>
            </a:endParaRPr>
          </a:p>
        </p:txBody>
      </p:sp>
      <p:sp>
        <p:nvSpPr>
          <p:cNvPr id="173" name="Google Shape;173;g572a84145efd230d_13">
            <a:extLst>
              <a:ext uri="{FF2B5EF4-FFF2-40B4-BE49-F238E27FC236}">
                <a16:creationId xmlns:a16="http://schemas.microsoft.com/office/drawing/2014/main" id="{FF2598FD-B6E2-92D6-0E07-97A5E14D0DBA}"/>
              </a:ext>
            </a:extLst>
          </p:cNvPr>
          <p:cNvSpPr txBox="1"/>
          <p:nvPr/>
        </p:nvSpPr>
        <p:spPr>
          <a:xfrm>
            <a:off x="8720659" y="13777055"/>
            <a:ext cx="107370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does the Slave trade still matter?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>
            <a:extLst>
              <a:ext uri="{FF2B5EF4-FFF2-40B4-BE49-F238E27FC236}">
                <a16:creationId xmlns:a16="http://schemas.microsoft.com/office/drawing/2014/main" id="{8609EB56-AFE5-898D-32A3-6AC85ED8868D}"/>
              </a:ext>
            </a:extLst>
          </p:cNvPr>
          <p:cNvCxnSpPr>
            <a:cxnSpLocks/>
            <a:stCxn id="173" idx="0"/>
          </p:cNvCxnSpPr>
          <p:nvPr/>
        </p:nvCxnSpPr>
        <p:spPr>
          <a:xfrm flipH="1" flipV="1">
            <a:off x="8694346" y="13338833"/>
            <a:ext cx="563165" cy="43822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>
            <a:extLst>
              <a:ext uri="{FF2B5EF4-FFF2-40B4-BE49-F238E27FC236}">
                <a16:creationId xmlns:a16="http://schemas.microsoft.com/office/drawing/2014/main" id="{BC52446E-6452-F9FE-7DCC-9839597C69C7}"/>
              </a:ext>
            </a:extLst>
          </p:cNvPr>
          <p:cNvSpPr txBox="1"/>
          <p:nvPr/>
        </p:nvSpPr>
        <p:spPr>
          <a:xfrm>
            <a:off x="8511412" y="9891272"/>
            <a:ext cx="133275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the impact of the industrial revolution on ordinary people?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>
            <a:extLst>
              <a:ext uri="{FF2B5EF4-FFF2-40B4-BE49-F238E27FC236}">
                <a16:creationId xmlns:a16="http://schemas.microsoft.com/office/drawing/2014/main" id="{DA540AE7-F7FA-E916-1206-21CC7AB342DE}"/>
              </a:ext>
            </a:extLst>
          </p:cNvPr>
          <p:cNvCxnSpPr>
            <a:cxnSpLocks/>
          </p:cNvCxnSpPr>
          <p:nvPr/>
        </p:nvCxnSpPr>
        <p:spPr>
          <a:xfrm flipV="1">
            <a:off x="9143510" y="11070702"/>
            <a:ext cx="68555" cy="33242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>
            <a:extLst>
              <a:ext uri="{FF2B5EF4-FFF2-40B4-BE49-F238E27FC236}">
                <a16:creationId xmlns:a16="http://schemas.microsoft.com/office/drawing/2014/main" id="{E42EE4EA-087F-E6D2-3034-5C6F800DB07A}"/>
              </a:ext>
            </a:extLst>
          </p:cNvPr>
          <p:cNvSpPr txBox="1"/>
          <p:nvPr/>
        </p:nvSpPr>
        <p:spPr>
          <a:xfrm>
            <a:off x="4574354" y="12426133"/>
            <a:ext cx="15829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Comic Sans MS"/>
                <a:ea typeface="Century Gothic"/>
                <a:cs typeface="Century Gothic"/>
                <a:sym typeface="Century Gothic"/>
              </a:rPr>
              <a:t>How did Britain build its empire?</a:t>
            </a:r>
            <a:endParaRPr lang="en-GB" sz="1200" b="1" dirty="0">
              <a:solidFill>
                <a:schemeClr val="tx1"/>
              </a:solidFill>
              <a:latin typeface="Comic Sans MS"/>
            </a:endParaRPr>
          </a:p>
        </p:txBody>
      </p:sp>
      <p:cxnSp>
        <p:nvCxnSpPr>
          <p:cNvPr id="181" name="Google Shape;181;g572a84145efd230d_13">
            <a:extLst>
              <a:ext uri="{FF2B5EF4-FFF2-40B4-BE49-F238E27FC236}">
                <a16:creationId xmlns:a16="http://schemas.microsoft.com/office/drawing/2014/main" id="{91014AF6-6AE2-CEE5-547A-B140CDCF1DE1}"/>
              </a:ext>
            </a:extLst>
          </p:cNvPr>
          <p:cNvCxnSpPr/>
          <p:nvPr/>
        </p:nvCxnSpPr>
        <p:spPr>
          <a:xfrm rot="10800000">
            <a:off x="7964955" y="1061629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g572a84145efd230d_13">
            <a:extLst>
              <a:ext uri="{FF2B5EF4-FFF2-40B4-BE49-F238E27FC236}">
                <a16:creationId xmlns:a16="http://schemas.microsoft.com/office/drawing/2014/main" id="{389C100E-518A-9275-331B-754E5E95F4D2}"/>
              </a:ext>
            </a:extLst>
          </p:cNvPr>
          <p:cNvCxnSpPr>
            <a:cxnSpLocks/>
            <a:stCxn id="131" idx="0"/>
            <a:endCxn id="39" idx="2"/>
          </p:cNvCxnSpPr>
          <p:nvPr/>
        </p:nvCxnSpPr>
        <p:spPr>
          <a:xfrm flipH="1" flipV="1">
            <a:off x="6297811" y="11563254"/>
            <a:ext cx="529685" cy="22710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>
            <a:extLst>
              <a:ext uri="{FF2B5EF4-FFF2-40B4-BE49-F238E27FC236}">
                <a16:creationId xmlns:a16="http://schemas.microsoft.com/office/drawing/2014/main" id="{7A40728E-0AED-ED84-B021-E969D5E1E1B4}"/>
              </a:ext>
            </a:extLst>
          </p:cNvPr>
          <p:cNvCxnSpPr>
            <a:cxnSpLocks/>
          </p:cNvCxnSpPr>
          <p:nvPr/>
        </p:nvCxnSpPr>
        <p:spPr>
          <a:xfrm flipV="1">
            <a:off x="4812231" y="10559381"/>
            <a:ext cx="222432" cy="37296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>
            <a:extLst>
              <a:ext uri="{FF2B5EF4-FFF2-40B4-BE49-F238E27FC236}">
                <a16:creationId xmlns:a16="http://schemas.microsoft.com/office/drawing/2014/main" id="{E78163D4-297F-EBED-46C0-B0D0A2F61026}"/>
              </a:ext>
            </a:extLst>
          </p:cNvPr>
          <p:cNvSpPr txBox="1"/>
          <p:nvPr/>
        </p:nvSpPr>
        <p:spPr>
          <a:xfrm>
            <a:off x="4527511" y="10278731"/>
            <a:ext cx="178038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the impact of WW1?</a:t>
            </a:r>
            <a:endParaRPr sz="105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>
            <a:extLst>
              <a:ext uri="{FF2B5EF4-FFF2-40B4-BE49-F238E27FC236}">
                <a16:creationId xmlns:a16="http://schemas.microsoft.com/office/drawing/2014/main" id="{31B660ED-D62F-ACF2-044F-09D6982AA19E}"/>
              </a:ext>
            </a:extLst>
          </p:cNvPr>
          <p:cNvSpPr txBox="1"/>
          <p:nvPr/>
        </p:nvSpPr>
        <p:spPr>
          <a:xfrm>
            <a:off x="-50878" y="11097794"/>
            <a:ext cx="1157462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Was the Interwar Period a nightmare?</a:t>
            </a:r>
            <a:endParaRPr sz="105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>
            <a:extLst>
              <a:ext uri="{FF2B5EF4-FFF2-40B4-BE49-F238E27FC236}">
                <a16:creationId xmlns:a16="http://schemas.microsoft.com/office/drawing/2014/main" id="{B21AEE9A-6596-EA69-363F-0D5A155A800F}"/>
              </a:ext>
            </a:extLst>
          </p:cNvPr>
          <p:cNvSpPr txBox="1"/>
          <p:nvPr/>
        </p:nvSpPr>
        <p:spPr>
          <a:xfrm>
            <a:off x="-29877" y="8494935"/>
            <a:ext cx="1386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were the turning points of WW2?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>
            <a:extLst>
              <a:ext uri="{FF2B5EF4-FFF2-40B4-BE49-F238E27FC236}">
                <a16:creationId xmlns:a16="http://schemas.microsoft.com/office/drawing/2014/main" id="{C91578A7-5AFD-3616-C694-AE6C43BD07FC}"/>
              </a:ext>
            </a:extLst>
          </p:cNvPr>
          <p:cNvCxnSpPr>
            <a:cxnSpLocks/>
          </p:cNvCxnSpPr>
          <p:nvPr/>
        </p:nvCxnSpPr>
        <p:spPr>
          <a:xfrm flipV="1">
            <a:off x="985921" y="10899264"/>
            <a:ext cx="198825" cy="38459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>
            <a:extLst>
              <a:ext uri="{FF2B5EF4-FFF2-40B4-BE49-F238E27FC236}">
                <a16:creationId xmlns:a16="http://schemas.microsoft.com/office/drawing/2014/main" id="{95084333-8F1B-093E-40A8-01EF1A510273}"/>
              </a:ext>
            </a:extLst>
          </p:cNvPr>
          <p:cNvCxnSpPr>
            <a:cxnSpLocks/>
          </p:cNvCxnSpPr>
          <p:nvPr/>
        </p:nvCxnSpPr>
        <p:spPr>
          <a:xfrm>
            <a:off x="836103" y="9098235"/>
            <a:ext cx="180783" cy="27377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>
            <a:extLst>
              <a:ext uri="{FF2B5EF4-FFF2-40B4-BE49-F238E27FC236}">
                <a16:creationId xmlns:a16="http://schemas.microsoft.com/office/drawing/2014/main" id="{3B9F1BFF-099A-8BA6-4EB6-A99F1EC5EDC4}"/>
              </a:ext>
            </a:extLst>
          </p:cNvPr>
          <p:cNvSpPr txBox="1"/>
          <p:nvPr/>
        </p:nvSpPr>
        <p:spPr>
          <a:xfrm>
            <a:off x="1021587" y="7821977"/>
            <a:ext cx="127697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did people do on the Homefront?</a:t>
            </a:r>
          </a:p>
        </p:txBody>
      </p:sp>
      <p:cxnSp>
        <p:nvCxnSpPr>
          <p:cNvPr id="196" name="Google Shape;196;g572a84145efd230d_13">
            <a:extLst>
              <a:ext uri="{FF2B5EF4-FFF2-40B4-BE49-F238E27FC236}">
                <a16:creationId xmlns:a16="http://schemas.microsoft.com/office/drawing/2014/main" id="{4D37E70B-7930-124A-E9DD-EE073D1A1CB5}"/>
              </a:ext>
            </a:extLst>
          </p:cNvPr>
          <p:cNvCxnSpPr>
            <a:cxnSpLocks/>
          </p:cNvCxnSpPr>
          <p:nvPr/>
        </p:nvCxnSpPr>
        <p:spPr>
          <a:xfrm>
            <a:off x="2124529" y="8348340"/>
            <a:ext cx="245506" cy="39186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9" name="Google Shape;199;g572a84145efd230d_13">
            <a:extLst>
              <a:ext uri="{FF2B5EF4-FFF2-40B4-BE49-F238E27FC236}">
                <a16:creationId xmlns:a16="http://schemas.microsoft.com/office/drawing/2014/main" id="{1F0B0093-5A92-D70A-2A48-600785CD057A}"/>
              </a:ext>
            </a:extLst>
          </p:cNvPr>
          <p:cNvCxnSpPr/>
          <p:nvPr/>
        </p:nvCxnSpPr>
        <p:spPr>
          <a:xfrm rot="10800000">
            <a:off x="6911887" y="909823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>
            <a:extLst>
              <a:ext uri="{FF2B5EF4-FFF2-40B4-BE49-F238E27FC236}">
                <a16:creationId xmlns:a16="http://schemas.microsoft.com/office/drawing/2014/main" id="{77F6A608-E3A2-168E-C29A-4737DFBC6BD5}"/>
              </a:ext>
            </a:extLst>
          </p:cNvPr>
          <p:cNvSpPr txBox="1"/>
          <p:nvPr/>
        </p:nvSpPr>
        <p:spPr>
          <a:xfrm>
            <a:off x="5665256" y="9493174"/>
            <a:ext cx="254676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people campaign for Civil Rights in the 20</a:t>
            </a:r>
            <a:r>
              <a:rPr lang="en-GB" sz="1000" b="1" baseline="300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</a:t>
            </a:r>
            <a:r>
              <a:rPr lang="en-GB" sz="10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Century?</a:t>
            </a:r>
            <a:endParaRPr sz="1000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>
            <a:extLst>
              <a:ext uri="{FF2B5EF4-FFF2-40B4-BE49-F238E27FC236}">
                <a16:creationId xmlns:a16="http://schemas.microsoft.com/office/drawing/2014/main" id="{E352EBC2-2CB1-A0FF-C7B7-B1C54C17C076}"/>
              </a:ext>
            </a:extLst>
          </p:cNvPr>
          <p:cNvCxnSpPr>
            <a:cxnSpLocks/>
          </p:cNvCxnSpPr>
          <p:nvPr/>
        </p:nvCxnSpPr>
        <p:spPr>
          <a:xfrm flipV="1">
            <a:off x="8507438" y="6267477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3" name="Google Shape;223;g572a84145efd230d_13">
            <a:extLst>
              <a:ext uri="{FF2B5EF4-FFF2-40B4-BE49-F238E27FC236}">
                <a16:creationId xmlns:a16="http://schemas.microsoft.com/office/drawing/2014/main" id="{3D306492-6361-2434-7B42-0EFAB972BD19}"/>
              </a:ext>
            </a:extLst>
          </p:cNvPr>
          <p:cNvCxnSpPr>
            <a:cxnSpLocks/>
          </p:cNvCxnSpPr>
          <p:nvPr/>
        </p:nvCxnSpPr>
        <p:spPr>
          <a:xfrm flipV="1">
            <a:off x="5814021" y="2255438"/>
            <a:ext cx="0" cy="24426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g572a84145efd230d_13">
            <a:extLst>
              <a:ext uri="{FF2B5EF4-FFF2-40B4-BE49-F238E27FC236}">
                <a16:creationId xmlns:a16="http://schemas.microsoft.com/office/drawing/2014/main" id="{596A7306-9206-E375-D7C2-355AC9C87F93}"/>
              </a:ext>
            </a:extLst>
          </p:cNvPr>
          <p:cNvCxnSpPr>
            <a:cxnSpLocks/>
          </p:cNvCxnSpPr>
          <p:nvPr/>
        </p:nvCxnSpPr>
        <p:spPr>
          <a:xfrm flipV="1">
            <a:off x="6403424" y="1313967"/>
            <a:ext cx="113174" cy="16491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>
            <a:extLst>
              <a:ext uri="{FF2B5EF4-FFF2-40B4-BE49-F238E27FC236}">
                <a16:creationId xmlns:a16="http://schemas.microsoft.com/office/drawing/2014/main" id="{0FDFE791-3CB6-BC49-29DD-16A3EE5988D3}"/>
              </a:ext>
            </a:extLst>
          </p:cNvPr>
          <p:cNvCxnSpPr>
            <a:cxnSpLocks/>
          </p:cNvCxnSpPr>
          <p:nvPr/>
        </p:nvCxnSpPr>
        <p:spPr>
          <a:xfrm flipV="1">
            <a:off x="8897339" y="1753787"/>
            <a:ext cx="270178" cy="4784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8" name="Google Shape;228;g572a84145efd230d_13">
            <a:extLst>
              <a:ext uri="{FF2B5EF4-FFF2-40B4-BE49-F238E27FC236}">
                <a16:creationId xmlns:a16="http://schemas.microsoft.com/office/drawing/2014/main" id="{8F47DCBF-3BE0-3BBD-55B3-CCC40F3FCABD}"/>
              </a:ext>
            </a:extLst>
          </p:cNvPr>
          <p:cNvCxnSpPr/>
          <p:nvPr/>
        </p:nvCxnSpPr>
        <p:spPr>
          <a:xfrm rot="10800000">
            <a:off x="5081243" y="126348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>
            <a:extLst>
              <a:ext uri="{FF2B5EF4-FFF2-40B4-BE49-F238E27FC236}">
                <a16:creationId xmlns:a16="http://schemas.microsoft.com/office/drawing/2014/main" id="{BB81B2A9-2898-EBA4-FE44-1D2C301637B8}"/>
              </a:ext>
            </a:extLst>
          </p:cNvPr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5" name="Google Shape;235;g572a84145efd230d_13">
            <a:extLst>
              <a:ext uri="{FF2B5EF4-FFF2-40B4-BE49-F238E27FC236}">
                <a16:creationId xmlns:a16="http://schemas.microsoft.com/office/drawing/2014/main" id="{F3A255B4-C1AA-02D0-6F57-A91BFF57C27D}"/>
              </a:ext>
            </a:extLst>
          </p:cNvPr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" name="Google Shape;237;g572a84145efd230d_13">
            <a:extLst>
              <a:ext uri="{FF2B5EF4-FFF2-40B4-BE49-F238E27FC236}">
                <a16:creationId xmlns:a16="http://schemas.microsoft.com/office/drawing/2014/main" id="{F6624E70-7209-0A86-23ED-3BEB27B6054C}"/>
              </a:ext>
            </a:extLst>
          </p:cNvPr>
          <p:cNvCxnSpPr>
            <a:cxnSpLocks/>
            <a:stCxn id="70" idx="3"/>
          </p:cNvCxnSpPr>
          <p:nvPr/>
        </p:nvCxnSpPr>
        <p:spPr>
          <a:xfrm flipV="1">
            <a:off x="1673854" y="5476352"/>
            <a:ext cx="283052" cy="18243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>
            <a:extLst>
              <a:ext uri="{FF2B5EF4-FFF2-40B4-BE49-F238E27FC236}">
                <a16:creationId xmlns:a16="http://schemas.microsoft.com/office/drawing/2014/main" id="{B09B413C-22E6-1D97-B770-BAA2385142CB}"/>
              </a:ext>
            </a:extLst>
          </p:cNvPr>
          <p:cNvSpPr txBox="1"/>
          <p:nvPr/>
        </p:nvSpPr>
        <p:spPr>
          <a:xfrm>
            <a:off x="5266089" y="7232570"/>
            <a:ext cx="2837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was Elizabeth frequently being challenged? By Who?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>
            <a:extLst>
              <a:ext uri="{FF2B5EF4-FFF2-40B4-BE49-F238E27FC236}">
                <a16:creationId xmlns:a16="http://schemas.microsoft.com/office/drawing/2014/main" id="{40AC98D0-9F64-59CE-934B-CD45BE3C66B2}"/>
              </a:ext>
            </a:extLst>
          </p:cNvPr>
          <p:cNvCxnSpPr>
            <a:cxnSpLocks/>
          </p:cNvCxnSpPr>
          <p:nvPr/>
        </p:nvCxnSpPr>
        <p:spPr>
          <a:xfrm flipV="1">
            <a:off x="2965712" y="6813279"/>
            <a:ext cx="510329" cy="3190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3" name="Google Shape;243;g572a84145efd230d_13">
            <a:extLst>
              <a:ext uri="{FF2B5EF4-FFF2-40B4-BE49-F238E27FC236}">
                <a16:creationId xmlns:a16="http://schemas.microsoft.com/office/drawing/2014/main" id="{4FF5B3FB-6528-087F-0874-185E34DF5595}"/>
              </a:ext>
            </a:extLst>
          </p:cNvPr>
          <p:cNvCxnSpPr/>
          <p:nvPr/>
        </p:nvCxnSpPr>
        <p:spPr>
          <a:xfrm rot="10800000">
            <a:off x="5275019" y="35632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>
            <a:extLst>
              <a:ext uri="{FF2B5EF4-FFF2-40B4-BE49-F238E27FC236}">
                <a16:creationId xmlns:a16="http://schemas.microsoft.com/office/drawing/2014/main" id="{96237578-F7FE-E4B8-EE55-39EACAE12F90}"/>
              </a:ext>
            </a:extLst>
          </p:cNvPr>
          <p:cNvCxnSpPr>
            <a:cxnSpLocks/>
          </p:cNvCxnSpPr>
          <p:nvPr/>
        </p:nvCxnSpPr>
        <p:spPr>
          <a:xfrm flipV="1">
            <a:off x="4100603" y="4413774"/>
            <a:ext cx="13961" cy="34339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>
            <a:extLst>
              <a:ext uri="{FF2B5EF4-FFF2-40B4-BE49-F238E27FC236}">
                <a16:creationId xmlns:a16="http://schemas.microsoft.com/office/drawing/2014/main" id="{09797AE7-52A8-77F8-6645-B03DB62F8166}"/>
              </a:ext>
            </a:extLst>
          </p:cNvPr>
          <p:cNvSpPr txBox="1"/>
          <p:nvPr/>
        </p:nvSpPr>
        <p:spPr>
          <a:xfrm>
            <a:off x="6516598" y="5119422"/>
            <a:ext cx="2200364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/>
              <a:t>How did Elizabeth I navigate the religious divisions in England between Catholics and Protestants from 1558 to 1569?</a:t>
            </a:r>
            <a:endParaRPr sz="8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>
            <a:extLst>
              <a:ext uri="{FF2B5EF4-FFF2-40B4-BE49-F238E27FC236}">
                <a16:creationId xmlns:a16="http://schemas.microsoft.com/office/drawing/2014/main" id="{C78B92E8-A6C7-A388-8C6F-85D4685EA0E7}"/>
              </a:ext>
            </a:extLst>
          </p:cNvPr>
          <p:cNvCxnSpPr>
            <a:cxnSpLocks/>
          </p:cNvCxnSpPr>
          <p:nvPr/>
        </p:nvCxnSpPr>
        <p:spPr>
          <a:xfrm flipH="1" flipV="1">
            <a:off x="3686908" y="8383527"/>
            <a:ext cx="1804" cy="24457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>
            <a:extLst>
              <a:ext uri="{FF2B5EF4-FFF2-40B4-BE49-F238E27FC236}">
                <a16:creationId xmlns:a16="http://schemas.microsoft.com/office/drawing/2014/main" id="{C23FBED8-1E73-43EE-336D-56F814088994}"/>
              </a:ext>
            </a:extLst>
          </p:cNvPr>
          <p:cNvSpPr txBox="1"/>
          <p:nvPr/>
        </p:nvSpPr>
        <p:spPr>
          <a:xfrm>
            <a:off x="2187096" y="7898058"/>
            <a:ext cx="203148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the Holocaust develop over time?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>
            <a:extLst>
              <a:ext uri="{FF2B5EF4-FFF2-40B4-BE49-F238E27FC236}">
                <a16:creationId xmlns:a16="http://schemas.microsoft.com/office/drawing/2014/main" id="{7152DDD5-23A2-693B-36B8-195B434E634C}"/>
              </a:ext>
            </a:extLst>
          </p:cNvPr>
          <p:cNvCxnSpPr>
            <a:cxnSpLocks/>
          </p:cNvCxnSpPr>
          <p:nvPr/>
        </p:nvCxnSpPr>
        <p:spPr>
          <a:xfrm flipV="1">
            <a:off x="4009808" y="3494188"/>
            <a:ext cx="0" cy="29418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5" name="Google Shape;275;g572a84145efd230d_13">
            <a:extLst>
              <a:ext uri="{FF2B5EF4-FFF2-40B4-BE49-F238E27FC236}">
                <a16:creationId xmlns:a16="http://schemas.microsoft.com/office/drawing/2014/main" id="{5359070B-EDE4-2E41-1F90-EAE2E0C46BEA}"/>
              </a:ext>
            </a:extLst>
          </p:cNvPr>
          <p:cNvCxnSpPr>
            <a:cxnSpLocks/>
          </p:cNvCxnSpPr>
          <p:nvPr/>
        </p:nvCxnSpPr>
        <p:spPr>
          <a:xfrm flipH="1" flipV="1">
            <a:off x="1867076" y="4511350"/>
            <a:ext cx="380206" cy="39976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E6102282-5129-2357-29C3-1A45661CA7D5}"/>
              </a:ext>
            </a:extLst>
          </p:cNvPr>
          <p:cNvSpPr txBox="1"/>
          <p:nvPr/>
        </p:nvSpPr>
        <p:spPr>
          <a:xfrm rot="19048459">
            <a:off x="1218632" y="13674258"/>
            <a:ext cx="136466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Tx/>
              <a:defRPr/>
            </a:pPr>
            <a:r>
              <a:rPr lang="en-GB" sz="1200" dirty="0">
                <a:solidFill>
                  <a:schemeClr val="bg1"/>
                </a:solidFill>
              </a:rPr>
              <a:t>Why was Charles I executed?</a:t>
            </a:r>
            <a:endParaRPr lang="en-US" sz="1050" dirty="0">
              <a:solidFill>
                <a:schemeClr val="bg1"/>
              </a:solidFill>
              <a:latin typeface="Arial Headings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15051726-AF3C-3BF2-0DE1-C1AB2221005A}"/>
              </a:ext>
            </a:extLst>
          </p:cNvPr>
          <p:cNvCxnSpPr>
            <a:cxnSpLocks/>
          </p:cNvCxnSpPr>
          <p:nvPr/>
        </p:nvCxnSpPr>
        <p:spPr>
          <a:xfrm flipH="1" flipV="1">
            <a:off x="6911887" y="588575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8E852A47-892A-811F-579D-E6C4CAEFEEE4}"/>
              </a:ext>
            </a:extLst>
          </p:cNvPr>
          <p:cNvCxnSpPr>
            <a:cxnSpLocks/>
          </p:cNvCxnSpPr>
          <p:nvPr/>
        </p:nvCxnSpPr>
        <p:spPr>
          <a:xfrm flipH="1" flipV="1">
            <a:off x="6822411" y="4445648"/>
            <a:ext cx="13671" cy="33089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6B77E849-5B57-EFFE-A1F4-B5D95BF343E4}"/>
              </a:ext>
            </a:extLst>
          </p:cNvPr>
          <p:cNvCxnSpPr>
            <a:cxnSpLocks/>
            <a:stCxn id="1034" idx="2"/>
          </p:cNvCxnSpPr>
          <p:nvPr/>
        </p:nvCxnSpPr>
        <p:spPr>
          <a:xfrm flipH="1">
            <a:off x="7281831" y="3362836"/>
            <a:ext cx="231379" cy="40113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B7AADA76-E776-2BD4-0AAE-4C7824555A32}"/>
              </a:ext>
            </a:extLst>
          </p:cNvPr>
          <p:cNvCxnSpPr>
            <a:cxnSpLocks/>
          </p:cNvCxnSpPr>
          <p:nvPr/>
        </p:nvCxnSpPr>
        <p:spPr>
          <a:xfrm flipH="1" flipV="1">
            <a:off x="9309744" y="3477252"/>
            <a:ext cx="110977" cy="43364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CF031217-5708-BF82-A258-4B733688BB4C}"/>
              </a:ext>
            </a:extLst>
          </p:cNvPr>
          <p:cNvSpPr txBox="1"/>
          <p:nvPr/>
        </p:nvSpPr>
        <p:spPr>
          <a:xfrm>
            <a:off x="1923806" y="12140323"/>
            <a:ext cx="13607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did Cornwall become part of England?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7D563B99-C124-9C0E-810C-FACD54F6019F}"/>
              </a:ext>
            </a:extLst>
          </p:cNvPr>
          <p:cNvCxnSpPr>
            <a:cxnSpLocks/>
          </p:cNvCxnSpPr>
          <p:nvPr/>
        </p:nvCxnSpPr>
        <p:spPr>
          <a:xfrm flipH="1" flipV="1">
            <a:off x="2919739" y="12830459"/>
            <a:ext cx="53416" cy="43793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22FB79BF-4D0A-65A9-3CB6-F0318131CEF5}"/>
              </a:ext>
            </a:extLst>
          </p:cNvPr>
          <p:cNvCxnSpPr>
            <a:cxnSpLocks/>
          </p:cNvCxnSpPr>
          <p:nvPr/>
        </p:nvCxnSpPr>
        <p:spPr>
          <a:xfrm flipH="1" flipV="1">
            <a:off x="1737921" y="12949331"/>
            <a:ext cx="344888" cy="30078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F8D86923-C62E-8C03-F35A-B156A7A53134}"/>
              </a:ext>
            </a:extLst>
          </p:cNvPr>
          <p:cNvSpPr txBox="1"/>
          <p:nvPr/>
        </p:nvSpPr>
        <p:spPr>
          <a:xfrm>
            <a:off x="318486" y="12414981"/>
            <a:ext cx="17325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there an independence movement in Cornwall?</a:t>
            </a:r>
          </a:p>
        </p:txBody>
      </p: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2886FC51-A976-FBF4-617E-20FEAE85FA6F}"/>
              </a:ext>
            </a:extLst>
          </p:cNvPr>
          <p:cNvSpPr txBox="1"/>
          <p:nvPr/>
        </p:nvSpPr>
        <p:spPr>
          <a:xfrm>
            <a:off x="4834651" y="14058058"/>
            <a:ext cx="235026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the British Empire and is it still relevant?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9AA439F-D8FD-BC51-050E-84DDA53D7F00}"/>
              </a:ext>
            </a:extLst>
          </p:cNvPr>
          <p:cNvCxnSpPr>
            <a:cxnSpLocks/>
          </p:cNvCxnSpPr>
          <p:nvPr/>
        </p:nvCxnSpPr>
        <p:spPr>
          <a:xfrm>
            <a:off x="7333510" y="13898987"/>
            <a:ext cx="153607" cy="17377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CA493E05-65BC-9469-0AEE-04D3ECEB5408}"/>
              </a:ext>
            </a:extLst>
          </p:cNvPr>
          <p:cNvSpPr txBox="1"/>
          <p:nvPr/>
        </p:nvSpPr>
        <p:spPr>
          <a:xfrm>
            <a:off x="6218750" y="7842729"/>
            <a:ext cx="21357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100" b="1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How </a:t>
            </a:r>
            <a:r>
              <a:rPr lang="en-GB" sz="1100" b="1" dirty="0">
                <a:latin typeface="+mj-lt"/>
              </a:rPr>
              <a:t>did minorities strive for equality during the 20th Century</a:t>
            </a:r>
            <a:r>
              <a:rPr lang="en-GB" sz="1100" b="1" dirty="0">
                <a:solidFill>
                  <a:schemeClr val="dk1"/>
                </a:solidFill>
                <a:latin typeface="+mj-lt"/>
                <a:ea typeface="Century Gothic"/>
                <a:cs typeface="Century Gothic"/>
                <a:sym typeface="Century Gothic"/>
              </a:rPr>
              <a:t>?</a:t>
            </a:r>
            <a:endParaRPr sz="1100" b="1" dirty="0">
              <a:solidFill>
                <a:schemeClr val="dk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28AD4F97-9DA0-B57A-D355-C4BEFF1F0706}"/>
              </a:ext>
            </a:extLst>
          </p:cNvPr>
          <p:cNvCxnSpPr>
            <a:cxnSpLocks/>
          </p:cNvCxnSpPr>
          <p:nvPr/>
        </p:nvCxnSpPr>
        <p:spPr>
          <a:xfrm flipH="1" flipV="1">
            <a:off x="7751398" y="8290800"/>
            <a:ext cx="384359" cy="1425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B6134E4B-3828-ECC8-8484-8F73A917D9E0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3DAC1A35-04A9-40E4-C136-2EA0F8312C77}"/>
              </a:ext>
            </a:extLst>
          </p:cNvPr>
          <p:cNvCxnSpPr>
            <a:cxnSpLocks/>
          </p:cNvCxnSpPr>
          <p:nvPr/>
        </p:nvCxnSpPr>
        <p:spPr>
          <a:xfrm flipH="1" flipV="1">
            <a:off x="5381946" y="580720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627C538B-3A97-EED0-7D6B-8891917C62D0}"/>
              </a:ext>
            </a:extLst>
          </p:cNvPr>
          <p:cNvCxnSpPr>
            <a:cxnSpLocks/>
          </p:cNvCxnSpPr>
          <p:nvPr/>
        </p:nvCxnSpPr>
        <p:spPr>
          <a:xfrm flipH="1" flipV="1">
            <a:off x="4329776" y="6723905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5BE7586A-675A-1C0C-C405-F6ACDD99EF52}"/>
              </a:ext>
            </a:extLst>
          </p:cNvPr>
          <p:cNvGrpSpPr/>
          <p:nvPr/>
        </p:nvGrpSpPr>
        <p:grpSpPr>
          <a:xfrm>
            <a:off x="132490" y="17033682"/>
            <a:ext cx="9389515" cy="546505"/>
            <a:chOff x="267956" y="16982462"/>
            <a:chExt cx="9389515" cy="546505"/>
          </a:xfrm>
        </p:grpSpPr>
        <p:sp>
          <p:nvSpPr>
            <p:cNvPr id="1045" name="Google Shape;152;g572a84145efd230d_13">
              <a:extLst>
                <a:ext uri="{FF2B5EF4-FFF2-40B4-BE49-F238E27FC236}">
                  <a16:creationId xmlns:a16="http://schemas.microsoft.com/office/drawing/2014/main" id="{A708DC13-6024-D9C0-5C2D-9D4F13507268}"/>
                </a:ext>
              </a:extLst>
            </p:cNvPr>
            <p:cNvSpPr txBox="1"/>
            <p:nvPr/>
          </p:nvSpPr>
          <p:spPr>
            <a:xfrm>
              <a:off x="3055879" y="17021241"/>
              <a:ext cx="124613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Causation/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Consequence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6" name="Google Shape;152;g572a84145efd230d_13">
              <a:extLst>
                <a:ext uri="{FF2B5EF4-FFF2-40B4-BE49-F238E27FC236}">
                  <a16:creationId xmlns:a16="http://schemas.microsoft.com/office/drawing/2014/main" id="{27C12253-27E9-E8C5-7CC8-F55618B2C8EB}"/>
                </a:ext>
              </a:extLst>
            </p:cNvPr>
            <p:cNvSpPr txBox="1"/>
            <p:nvPr/>
          </p:nvSpPr>
          <p:spPr>
            <a:xfrm>
              <a:off x="4922163" y="17013835"/>
              <a:ext cx="93736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Change/Continuity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7" name="Google Shape;152;g572a84145efd230d_13">
              <a:extLst>
                <a:ext uri="{FF2B5EF4-FFF2-40B4-BE49-F238E27FC236}">
                  <a16:creationId xmlns:a16="http://schemas.microsoft.com/office/drawing/2014/main" id="{4308F4EF-F29E-5FAB-9CF0-67CE316C74E3}"/>
                </a:ext>
              </a:extLst>
            </p:cNvPr>
            <p:cNvSpPr txBox="1"/>
            <p:nvPr/>
          </p:nvSpPr>
          <p:spPr>
            <a:xfrm>
              <a:off x="6519720" y="17091425"/>
              <a:ext cx="1228841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Significance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8" name="Google Shape;152;g572a84145efd230d_13">
              <a:extLst>
                <a:ext uri="{FF2B5EF4-FFF2-40B4-BE49-F238E27FC236}">
                  <a16:creationId xmlns:a16="http://schemas.microsoft.com/office/drawing/2014/main" id="{CEEF390D-AFC2-A67D-0811-0333C00F14B6}"/>
                </a:ext>
              </a:extLst>
            </p:cNvPr>
            <p:cNvSpPr txBox="1"/>
            <p:nvPr/>
          </p:nvSpPr>
          <p:spPr>
            <a:xfrm>
              <a:off x="8356720" y="17025811"/>
              <a:ext cx="1261802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Evidence and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Interpretations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9925343C-442A-4207-E7FD-7D884ADE48E6}"/>
                </a:ext>
              </a:extLst>
            </p:cNvPr>
            <p:cNvSpPr/>
            <p:nvPr/>
          </p:nvSpPr>
          <p:spPr>
            <a:xfrm>
              <a:off x="267956" y="16982462"/>
              <a:ext cx="9389515" cy="546505"/>
            </a:xfrm>
            <a:prstGeom prst="roundRect">
              <a:avLst/>
            </a:prstGeom>
            <a:noFill/>
            <a:ln>
              <a:solidFill>
                <a:srgbClr val="D0212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4084630-C09C-2E26-3457-BB8742E98F73}"/>
              </a:ext>
            </a:extLst>
          </p:cNvPr>
          <p:cNvSpPr txBox="1"/>
          <p:nvPr/>
        </p:nvSpPr>
        <p:spPr>
          <a:xfrm>
            <a:off x="2208148" y="13139270"/>
            <a:ext cx="1301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0" u="none" strike="noStrike" kern="1200" baseline="0" dirty="0">
                <a:solidFill>
                  <a:schemeClr val="bg1"/>
                </a:solidFill>
                <a:latin typeface="Arial Headings"/>
                <a:ea typeface="+mn-ea"/>
                <a:cs typeface="+mn-cs"/>
              </a:rPr>
              <a:t>Should Cornwall be independent?</a:t>
            </a:r>
            <a:endParaRPr lang="en-US" sz="12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9BB8F3-A60C-62C9-2E86-4BC248CB9491}"/>
              </a:ext>
            </a:extLst>
          </p:cNvPr>
          <p:cNvSpPr txBox="1"/>
          <p:nvPr/>
        </p:nvSpPr>
        <p:spPr>
          <a:xfrm>
            <a:off x="4811861" y="13096399"/>
            <a:ext cx="959682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How did the British Empire grow? </a:t>
            </a:r>
            <a:endParaRPr lang="en-US" sz="10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F995CF-64EE-D279-6AFE-87EB28982EA1}"/>
              </a:ext>
            </a:extLst>
          </p:cNvPr>
          <p:cNvSpPr txBox="1"/>
          <p:nvPr/>
        </p:nvSpPr>
        <p:spPr>
          <a:xfrm>
            <a:off x="6168682" y="12988349"/>
            <a:ext cx="156872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Experiences of Empire: How different were the attitudes of the rulers and the ruled?</a:t>
            </a:r>
            <a:endParaRPr lang="en-US" sz="105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00E8B8-A0D3-8308-4441-FB1EF64D713B}"/>
              </a:ext>
            </a:extLst>
          </p:cNvPr>
          <p:cNvSpPr txBox="1"/>
          <p:nvPr/>
        </p:nvSpPr>
        <p:spPr>
          <a:xfrm rot="19078735">
            <a:off x="7863911" y="12834098"/>
            <a:ext cx="13963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i="0" u="none" strike="noStrike" kern="1200" baseline="0" dirty="0">
                <a:solidFill>
                  <a:schemeClr val="bg1"/>
                </a:solidFill>
                <a:latin typeface="Arial Headings"/>
                <a:ea typeface="+mn-ea"/>
                <a:cs typeface="+mn-cs"/>
              </a:rPr>
              <a:t>How significant was the Slave trade to Britain?</a:t>
            </a:r>
            <a:endParaRPr lang="en-US" sz="11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109FEB-49FA-8C0E-D058-047AE814DBB3}"/>
              </a:ext>
            </a:extLst>
          </p:cNvPr>
          <p:cNvSpPr txBox="1"/>
          <p:nvPr/>
        </p:nvSpPr>
        <p:spPr>
          <a:xfrm rot="4089135">
            <a:off x="8258808" y="11576401"/>
            <a:ext cx="1330320" cy="76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All change: How did the Industrial Revolution transform lives? </a:t>
            </a:r>
            <a:endParaRPr lang="en-US" sz="10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0EC860-A4ED-81D0-D4DC-18A852D2CD20}"/>
              </a:ext>
            </a:extLst>
          </p:cNvPr>
          <p:cNvSpPr txBox="1"/>
          <p:nvPr/>
        </p:nvSpPr>
        <p:spPr>
          <a:xfrm rot="489629">
            <a:off x="7257453" y="10820021"/>
            <a:ext cx="129551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</a:rPr>
              <a:t>Riot and reform: When was Britain closest to revolution between 1815 and 1832?</a:t>
            </a:r>
            <a:endParaRPr lang="en-US" sz="9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96147DA-4194-DBFB-5D20-20D669C370A2}"/>
              </a:ext>
            </a:extLst>
          </p:cNvPr>
          <p:cNvSpPr txBox="1"/>
          <p:nvPr/>
        </p:nvSpPr>
        <p:spPr>
          <a:xfrm>
            <a:off x="5700606" y="10855368"/>
            <a:ext cx="1194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</a:rPr>
              <a:t>Did the European powers sleepwalk into the First World War?</a:t>
            </a:r>
            <a:endParaRPr lang="en-US" sz="9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904A09-F313-4BA9-4E37-22DDF28DD96C}"/>
              </a:ext>
            </a:extLst>
          </p:cNvPr>
          <p:cNvSpPr txBox="1"/>
          <p:nvPr/>
        </p:nvSpPr>
        <p:spPr>
          <a:xfrm rot="2913502">
            <a:off x="758452" y="10246654"/>
            <a:ext cx="1414465" cy="90024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GB" sz="1050" dirty="0">
                <a:solidFill>
                  <a:schemeClr val="bg1"/>
                </a:solidFill>
              </a:rPr>
              <a:t>How far do you agree with AJP Taylor about the cause of the Second World War? 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4F583DC-81EE-6CF1-388A-30AA250B3B86}"/>
              </a:ext>
            </a:extLst>
          </p:cNvPr>
          <p:cNvSpPr txBox="1"/>
          <p:nvPr/>
        </p:nvSpPr>
        <p:spPr>
          <a:xfrm rot="18335493">
            <a:off x="839447" y="9084026"/>
            <a:ext cx="12625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How did the Allies win the Second World War?</a:t>
            </a:r>
            <a:endParaRPr lang="en-US" sz="10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BF4A7CC-5258-497E-38CF-28477780EC1B}"/>
              </a:ext>
            </a:extLst>
          </p:cNvPr>
          <p:cNvSpPr txBox="1"/>
          <p:nvPr/>
        </p:nvSpPr>
        <p:spPr>
          <a:xfrm rot="10568939" flipV="1">
            <a:off x="1818007" y="8616896"/>
            <a:ext cx="1407149" cy="73866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How did the Second World War impact the people of Britain?</a:t>
            </a:r>
            <a:endParaRPr lang="en-US" sz="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E147D5B-5E25-F6E9-ABC2-3EE86EA6F63C}"/>
              </a:ext>
            </a:extLst>
          </p:cNvPr>
          <p:cNvSpPr txBox="1"/>
          <p:nvPr/>
        </p:nvSpPr>
        <p:spPr>
          <a:xfrm>
            <a:off x="3123473" y="8583388"/>
            <a:ext cx="135996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How did people resist the Holocaust? </a:t>
            </a:r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2BEE281-94AB-CDCC-B7B9-81C35CA916FC}"/>
              </a:ext>
            </a:extLst>
          </p:cNvPr>
          <p:cNvSpPr txBox="1"/>
          <p:nvPr/>
        </p:nvSpPr>
        <p:spPr>
          <a:xfrm>
            <a:off x="4492390" y="8536177"/>
            <a:ext cx="17304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To what extent do you agree that the Cold War was driven by the need to “dominate the world”?</a:t>
            </a:r>
            <a:endParaRPr lang="en-US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AB041B6-2E11-F6B6-318F-663050617B71}"/>
              </a:ext>
            </a:extLst>
          </p:cNvPr>
          <p:cNvSpPr txBox="1"/>
          <p:nvPr/>
        </p:nvSpPr>
        <p:spPr>
          <a:xfrm>
            <a:off x="6313324" y="8582945"/>
            <a:ext cx="17722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Why did David </a:t>
            </a:r>
            <a:r>
              <a:rPr lang="en-GB" sz="1100" dirty="0" err="1">
                <a:solidFill>
                  <a:schemeClr val="bg1"/>
                </a:solidFill>
              </a:rPr>
              <a:t>Olusoga</a:t>
            </a:r>
            <a:r>
              <a:rPr lang="en-GB" sz="1100" dirty="0">
                <a:solidFill>
                  <a:schemeClr val="bg1"/>
                </a:solidFill>
              </a:rPr>
              <a:t> write about the British Civil Rights Movement in his book?</a:t>
            </a:r>
            <a:endParaRPr lang="en-US" sz="1050" baseline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194511-8E40-8F6A-92AB-4349DD2477C0}"/>
              </a:ext>
            </a:extLst>
          </p:cNvPr>
          <p:cNvSpPr txBox="1"/>
          <p:nvPr/>
        </p:nvSpPr>
        <p:spPr>
          <a:xfrm>
            <a:off x="7131067" y="6214319"/>
            <a:ext cx="15745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i="0" u="none" strike="noStrike" baseline="0" dirty="0">
                <a:solidFill>
                  <a:srgbClr val="FFFFFF"/>
                </a:solidFill>
                <a:latin typeface="+mj-lt"/>
              </a:rPr>
              <a:t>Elizabeth, government and religion, 1558–69</a:t>
            </a:r>
            <a:endParaRPr lang="en-GB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4B6D3B-223C-3E5F-38A2-BA12F725E2FA}"/>
              </a:ext>
            </a:extLst>
          </p:cNvPr>
          <p:cNvSpPr txBox="1"/>
          <p:nvPr/>
        </p:nvSpPr>
        <p:spPr>
          <a:xfrm>
            <a:off x="4769472" y="6186868"/>
            <a:ext cx="22345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i="0" u="none" strike="noStrike" baseline="0" dirty="0">
                <a:solidFill>
                  <a:srgbClr val="FFFFFF"/>
                </a:solidFill>
                <a:latin typeface="+mj-lt"/>
              </a:rPr>
              <a:t>Challenges to Elizabeth at home and abroad, </a:t>
            </a:r>
          </a:p>
          <a:p>
            <a:pPr algn="ctr"/>
            <a:r>
              <a:rPr lang="en-GB" i="0" u="none" strike="noStrike" baseline="0" dirty="0">
                <a:solidFill>
                  <a:srgbClr val="FFFFFF"/>
                </a:solidFill>
                <a:latin typeface="+mj-lt"/>
              </a:rPr>
              <a:t>1569–88</a:t>
            </a:r>
            <a:endParaRPr lang="en-GB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BA22EC-F279-1170-7FFE-BB9FD4A6D3BA}"/>
              </a:ext>
            </a:extLst>
          </p:cNvPr>
          <p:cNvSpPr txBox="1"/>
          <p:nvPr/>
        </p:nvSpPr>
        <p:spPr>
          <a:xfrm>
            <a:off x="2637168" y="6173075"/>
            <a:ext cx="21132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i="0" u="none" strike="noStrike" baseline="0" dirty="0">
                <a:solidFill>
                  <a:srgbClr val="FFFFFF"/>
                </a:solidFill>
                <a:latin typeface="+mj-lt"/>
              </a:rPr>
              <a:t>Elizabethan society in the Age of Exploration, </a:t>
            </a:r>
          </a:p>
          <a:p>
            <a:pPr algn="ctr"/>
            <a:r>
              <a:rPr lang="en-GB" i="0" u="none" strike="noStrike" baseline="0" dirty="0">
                <a:solidFill>
                  <a:srgbClr val="FFFFFF"/>
                </a:solidFill>
                <a:latin typeface="+mj-lt"/>
              </a:rPr>
              <a:t>1558–88</a:t>
            </a:r>
            <a:endParaRPr lang="en-GB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92D938-5AF0-1440-57FA-3DCD62C2127E}"/>
              </a:ext>
            </a:extLst>
          </p:cNvPr>
          <p:cNvSpPr txBox="1"/>
          <p:nvPr/>
        </p:nvSpPr>
        <p:spPr>
          <a:xfrm>
            <a:off x="383283" y="1780979"/>
            <a:ext cx="13004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Revision </a:t>
            </a:r>
            <a:endParaRPr lang="en-GB" sz="1100" dirty="0">
              <a:latin typeface="+mj-lt"/>
            </a:endParaRPr>
          </a:p>
        </p:txBody>
      </p:sp>
      <p:cxnSp>
        <p:nvCxnSpPr>
          <p:cNvPr id="40" name="Google Shape;142;g572a84145efd230d_13">
            <a:extLst>
              <a:ext uri="{FF2B5EF4-FFF2-40B4-BE49-F238E27FC236}">
                <a16:creationId xmlns:a16="http://schemas.microsoft.com/office/drawing/2014/main" id="{47D783B0-5900-71C2-3F08-C4E46C49CCCF}"/>
              </a:ext>
            </a:extLst>
          </p:cNvPr>
          <p:cNvCxnSpPr/>
          <p:nvPr/>
        </p:nvCxnSpPr>
        <p:spPr>
          <a:xfrm rot="10800000">
            <a:off x="6229250" y="1479926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" name="Google Shape;181;g572a84145efd230d_13">
            <a:extLst>
              <a:ext uri="{FF2B5EF4-FFF2-40B4-BE49-F238E27FC236}">
                <a16:creationId xmlns:a16="http://schemas.microsoft.com/office/drawing/2014/main" id="{0424210D-ACD3-401A-A28D-8BFC022F3D3A}"/>
              </a:ext>
            </a:extLst>
          </p:cNvPr>
          <p:cNvCxnSpPr>
            <a:cxnSpLocks/>
          </p:cNvCxnSpPr>
          <p:nvPr/>
        </p:nvCxnSpPr>
        <p:spPr>
          <a:xfrm flipH="1" flipV="1">
            <a:off x="5224312" y="12822122"/>
            <a:ext cx="8761" cy="26728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" name="Google Shape;267;g572a84145efd230d_13">
            <a:extLst>
              <a:ext uri="{FF2B5EF4-FFF2-40B4-BE49-F238E27FC236}">
                <a16:creationId xmlns:a16="http://schemas.microsoft.com/office/drawing/2014/main" id="{64AF2373-095A-5167-CDBE-A4362A6C6732}"/>
              </a:ext>
            </a:extLst>
          </p:cNvPr>
          <p:cNvCxnSpPr>
            <a:cxnSpLocks/>
          </p:cNvCxnSpPr>
          <p:nvPr/>
        </p:nvCxnSpPr>
        <p:spPr>
          <a:xfrm flipV="1">
            <a:off x="5358535" y="8335971"/>
            <a:ext cx="0" cy="29769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5" name="Google Shape;275;g572a84145efd230d_13">
            <a:extLst>
              <a:ext uri="{FF2B5EF4-FFF2-40B4-BE49-F238E27FC236}">
                <a16:creationId xmlns:a16="http://schemas.microsoft.com/office/drawing/2014/main" id="{10483CC6-CC16-AA50-E7FE-5ADE6CF5D59B}"/>
              </a:ext>
            </a:extLst>
          </p:cNvPr>
          <p:cNvCxnSpPr>
            <a:cxnSpLocks/>
          </p:cNvCxnSpPr>
          <p:nvPr/>
        </p:nvCxnSpPr>
        <p:spPr>
          <a:xfrm flipV="1">
            <a:off x="3359808" y="5821637"/>
            <a:ext cx="207357" cy="2779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" name="Google Shape;275;g572a84145efd230d_13">
            <a:extLst>
              <a:ext uri="{FF2B5EF4-FFF2-40B4-BE49-F238E27FC236}">
                <a16:creationId xmlns:a16="http://schemas.microsoft.com/office/drawing/2014/main" id="{E35B0E36-E539-5EF6-860A-01444983918D}"/>
              </a:ext>
            </a:extLst>
          </p:cNvPr>
          <p:cNvCxnSpPr>
            <a:cxnSpLocks/>
          </p:cNvCxnSpPr>
          <p:nvPr/>
        </p:nvCxnSpPr>
        <p:spPr>
          <a:xfrm flipH="1" flipV="1">
            <a:off x="705993" y="4011395"/>
            <a:ext cx="484377" cy="3891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4" name="Google Shape;245;g572a84145efd230d_13">
            <a:extLst>
              <a:ext uri="{FF2B5EF4-FFF2-40B4-BE49-F238E27FC236}">
                <a16:creationId xmlns:a16="http://schemas.microsoft.com/office/drawing/2014/main" id="{51A5F6BB-8446-FA82-6621-DC83F1AED354}"/>
              </a:ext>
            </a:extLst>
          </p:cNvPr>
          <p:cNvSpPr txBox="1"/>
          <p:nvPr/>
        </p:nvSpPr>
        <p:spPr>
          <a:xfrm>
            <a:off x="1556875" y="7164997"/>
            <a:ext cx="1707411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latin typeface="Century Gothic" panose="020B0502020202020204" pitchFamily="34" charset="0"/>
              </a:rPr>
              <a:t>How did Elizabeth I support and benefit from the age of exploration?</a:t>
            </a:r>
            <a:endParaRPr sz="800" b="1" dirty="0">
              <a:solidFill>
                <a:schemeClr val="dk1"/>
              </a:solidFill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8" name="Google Shape;235;g572a84145efd230d_13">
            <a:extLst>
              <a:ext uri="{FF2B5EF4-FFF2-40B4-BE49-F238E27FC236}">
                <a16:creationId xmlns:a16="http://schemas.microsoft.com/office/drawing/2014/main" id="{76FA418B-8DD0-ECD4-3A74-BB720E3A33B4}"/>
              </a:ext>
            </a:extLst>
          </p:cNvPr>
          <p:cNvCxnSpPr/>
          <p:nvPr/>
        </p:nvCxnSpPr>
        <p:spPr>
          <a:xfrm rot="10800000">
            <a:off x="2382609" y="134516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" name="Google Shape;152;g572a84145efd230d_13">
            <a:extLst>
              <a:ext uri="{FF2B5EF4-FFF2-40B4-BE49-F238E27FC236}">
                <a16:creationId xmlns:a16="http://schemas.microsoft.com/office/drawing/2014/main" id="{90F40AFE-99C9-FF1D-3B48-4926603EE64C}"/>
              </a:ext>
            </a:extLst>
          </p:cNvPr>
          <p:cNvSpPr txBox="1"/>
          <p:nvPr/>
        </p:nvSpPr>
        <p:spPr>
          <a:xfrm>
            <a:off x="917701" y="17084034"/>
            <a:ext cx="1452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Knowledge and Understanding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89;g572a84145efd230d_13">
            <a:extLst>
              <a:ext uri="{FF2B5EF4-FFF2-40B4-BE49-F238E27FC236}">
                <a16:creationId xmlns:a16="http://schemas.microsoft.com/office/drawing/2014/main" id="{4692180B-482E-2E0C-8321-F6B363F25518}"/>
              </a:ext>
            </a:extLst>
          </p:cNvPr>
          <p:cNvSpPr txBox="1"/>
          <p:nvPr/>
        </p:nvSpPr>
        <p:spPr>
          <a:xfrm>
            <a:off x="3182559" y="9388502"/>
            <a:ext cx="204226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was genocide committed in the mid-20</a:t>
            </a:r>
            <a:r>
              <a:rPr lang="en-GB" sz="1100" b="1" baseline="30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</a:t>
            </a: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century?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Google Shape;194;g572a84145efd230d_13">
            <a:extLst>
              <a:ext uri="{FF2B5EF4-FFF2-40B4-BE49-F238E27FC236}">
                <a16:creationId xmlns:a16="http://schemas.microsoft.com/office/drawing/2014/main" id="{BA76D4E8-EE8F-C400-B1B0-A039D09F5A0A}"/>
              </a:ext>
            </a:extLst>
          </p:cNvPr>
          <p:cNvSpPr txBox="1"/>
          <p:nvPr/>
        </p:nvSpPr>
        <p:spPr>
          <a:xfrm>
            <a:off x="1956906" y="9600546"/>
            <a:ext cx="116648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global was WW2?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" name="Google Shape;196;g572a84145efd230d_13">
            <a:extLst>
              <a:ext uri="{FF2B5EF4-FFF2-40B4-BE49-F238E27FC236}">
                <a16:creationId xmlns:a16="http://schemas.microsoft.com/office/drawing/2014/main" id="{0C75D931-8791-9102-6F05-1695380F9AE6}"/>
              </a:ext>
            </a:extLst>
          </p:cNvPr>
          <p:cNvCxnSpPr>
            <a:cxnSpLocks/>
          </p:cNvCxnSpPr>
          <p:nvPr/>
        </p:nvCxnSpPr>
        <p:spPr>
          <a:xfrm flipH="1" flipV="1">
            <a:off x="1762088" y="9765543"/>
            <a:ext cx="327231" cy="5601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194;g572a84145efd230d_13">
            <a:extLst>
              <a:ext uri="{FF2B5EF4-FFF2-40B4-BE49-F238E27FC236}">
                <a16:creationId xmlns:a16="http://schemas.microsoft.com/office/drawing/2014/main" id="{84133D9C-E477-9492-EA2F-AA47CF0475D9}"/>
              </a:ext>
            </a:extLst>
          </p:cNvPr>
          <p:cNvSpPr txBox="1"/>
          <p:nvPr/>
        </p:nvSpPr>
        <p:spPr>
          <a:xfrm>
            <a:off x="1682762" y="10037793"/>
            <a:ext cx="14217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caused WW2?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8" name="Google Shape;190;g572a84145efd230d_13">
            <a:extLst>
              <a:ext uri="{FF2B5EF4-FFF2-40B4-BE49-F238E27FC236}">
                <a16:creationId xmlns:a16="http://schemas.microsoft.com/office/drawing/2014/main" id="{73588EFB-0F33-CF50-CDB6-57368FB1E0A0}"/>
              </a:ext>
            </a:extLst>
          </p:cNvPr>
          <p:cNvCxnSpPr>
            <a:cxnSpLocks/>
          </p:cNvCxnSpPr>
          <p:nvPr/>
        </p:nvCxnSpPr>
        <p:spPr>
          <a:xfrm flipV="1">
            <a:off x="1867642" y="10304158"/>
            <a:ext cx="82629" cy="21089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" name="Google Shape;156;g572a84145efd230d_13">
            <a:extLst>
              <a:ext uri="{FF2B5EF4-FFF2-40B4-BE49-F238E27FC236}">
                <a16:creationId xmlns:a16="http://schemas.microsoft.com/office/drawing/2014/main" id="{D76A8123-CCB3-6A43-D748-B311B15D178B}"/>
              </a:ext>
            </a:extLst>
          </p:cNvPr>
          <p:cNvCxnSpPr>
            <a:cxnSpLocks/>
          </p:cNvCxnSpPr>
          <p:nvPr/>
        </p:nvCxnSpPr>
        <p:spPr>
          <a:xfrm flipH="1" flipV="1">
            <a:off x="2219293" y="14133355"/>
            <a:ext cx="193207" cy="24776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" name="Google Shape;157;g572a84145efd230d_13">
            <a:extLst>
              <a:ext uri="{FF2B5EF4-FFF2-40B4-BE49-F238E27FC236}">
                <a16:creationId xmlns:a16="http://schemas.microsoft.com/office/drawing/2014/main" id="{27C4689F-5D2A-63F7-2944-4637F97AE7FC}"/>
              </a:ext>
            </a:extLst>
          </p:cNvPr>
          <p:cNvSpPr txBox="1"/>
          <p:nvPr/>
        </p:nvSpPr>
        <p:spPr>
          <a:xfrm>
            <a:off x="95086" y="14159604"/>
            <a:ext cx="111001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the impact of the reformation?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64" name="Google Shape;149;g572a84145efd230d_13">
            <a:extLst>
              <a:ext uri="{FF2B5EF4-FFF2-40B4-BE49-F238E27FC236}">
                <a16:creationId xmlns:a16="http://schemas.microsoft.com/office/drawing/2014/main" id="{B47B9578-20B6-D611-0D90-9DE56ED73A6F}"/>
              </a:ext>
            </a:extLst>
          </p:cNvPr>
          <p:cNvCxnSpPr>
            <a:cxnSpLocks/>
          </p:cNvCxnSpPr>
          <p:nvPr/>
        </p:nvCxnSpPr>
        <p:spPr>
          <a:xfrm flipH="1" flipV="1">
            <a:off x="3424108" y="16064043"/>
            <a:ext cx="95570" cy="25113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7" name="Google Shape;138;g572a84145efd230d_13">
            <a:extLst>
              <a:ext uri="{FF2B5EF4-FFF2-40B4-BE49-F238E27FC236}">
                <a16:creationId xmlns:a16="http://schemas.microsoft.com/office/drawing/2014/main" id="{F7249691-9163-CE25-783A-352E8E3A62DE}"/>
              </a:ext>
            </a:extLst>
          </p:cNvPr>
          <p:cNvSpPr txBox="1"/>
          <p:nvPr/>
        </p:nvSpPr>
        <p:spPr>
          <a:xfrm>
            <a:off x="2555152" y="16331655"/>
            <a:ext cx="23121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happening around the world in the Medieval Period?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69" name="Google Shape;174;g572a84145efd230d_13">
            <a:extLst>
              <a:ext uri="{FF2B5EF4-FFF2-40B4-BE49-F238E27FC236}">
                <a16:creationId xmlns:a16="http://schemas.microsoft.com/office/drawing/2014/main" id="{8F2EF47E-3101-3EB0-3497-CB1E94AAE523}"/>
              </a:ext>
            </a:extLst>
          </p:cNvPr>
          <p:cNvCxnSpPr>
            <a:cxnSpLocks/>
          </p:cNvCxnSpPr>
          <p:nvPr/>
        </p:nvCxnSpPr>
        <p:spPr>
          <a:xfrm>
            <a:off x="7953663" y="12841279"/>
            <a:ext cx="76269" cy="17330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6" name="Google Shape;167;g572a84145efd230d_13">
            <a:extLst>
              <a:ext uri="{FF2B5EF4-FFF2-40B4-BE49-F238E27FC236}">
                <a16:creationId xmlns:a16="http://schemas.microsoft.com/office/drawing/2014/main" id="{F24A5DE5-EA81-965B-C4AB-40E3ECA1B313}"/>
              </a:ext>
            </a:extLst>
          </p:cNvPr>
          <p:cNvSpPr txBox="1"/>
          <p:nvPr/>
        </p:nvSpPr>
        <p:spPr>
          <a:xfrm>
            <a:off x="6636549" y="12385591"/>
            <a:ext cx="1645409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100" b="1" dirty="0">
                <a:latin typeface="Comic Sans MS"/>
                <a:ea typeface="Century Gothic"/>
                <a:cs typeface="Century Gothic"/>
                <a:sym typeface="Century Gothic"/>
              </a:rPr>
              <a:t>How did Britain gain its power and wealth?</a:t>
            </a:r>
            <a:endParaRPr lang="en-US" sz="1100" dirty="0">
              <a:latin typeface="Comic Sans MS"/>
            </a:endParaRPr>
          </a:p>
        </p:txBody>
      </p:sp>
      <p:cxnSp>
        <p:nvCxnSpPr>
          <p:cNvPr id="80" name="Google Shape;181;g572a84145efd230d_13">
            <a:extLst>
              <a:ext uri="{FF2B5EF4-FFF2-40B4-BE49-F238E27FC236}">
                <a16:creationId xmlns:a16="http://schemas.microsoft.com/office/drawing/2014/main" id="{2C2F13CA-9625-192B-F62D-743709AD1D72}"/>
              </a:ext>
            </a:extLst>
          </p:cNvPr>
          <p:cNvCxnSpPr>
            <a:cxnSpLocks/>
          </p:cNvCxnSpPr>
          <p:nvPr/>
        </p:nvCxnSpPr>
        <p:spPr>
          <a:xfrm flipH="1" flipV="1">
            <a:off x="5522415" y="13823410"/>
            <a:ext cx="8761" cy="26728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3" name="Google Shape;178;g572a84145efd230d_13">
            <a:extLst>
              <a:ext uri="{FF2B5EF4-FFF2-40B4-BE49-F238E27FC236}">
                <a16:creationId xmlns:a16="http://schemas.microsoft.com/office/drawing/2014/main" id="{1A569276-B83C-1BC4-A5D8-B6E41B8CE86D}"/>
              </a:ext>
            </a:extLst>
          </p:cNvPr>
          <p:cNvSpPr txBox="1"/>
          <p:nvPr/>
        </p:nvSpPr>
        <p:spPr>
          <a:xfrm>
            <a:off x="6856160" y="10054106"/>
            <a:ext cx="1702889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100" b="1" dirty="0">
                <a:solidFill>
                  <a:schemeClr val="tx1"/>
                </a:solidFill>
                <a:latin typeface="Comic Sans MS"/>
                <a:ea typeface="Century Gothic"/>
                <a:cs typeface="Century Gothic"/>
                <a:sym typeface="Century Gothic"/>
              </a:rPr>
              <a:t>How were greater rights won by ordinary people? </a:t>
            </a:r>
            <a:endParaRPr lang="en-GB" sz="1100" b="1" dirty="0">
              <a:solidFill>
                <a:schemeClr val="tx1"/>
              </a:solidFill>
              <a:latin typeface="Comic Sans MS"/>
            </a:endParaRPr>
          </a:p>
        </p:txBody>
      </p:sp>
      <p:sp>
        <p:nvSpPr>
          <p:cNvPr id="131" name="Google Shape;167;g572a84145efd230d_13">
            <a:extLst>
              <a:ext uri="{FF2B5EF4-FFF2-40B4-BE49-F238E27FC236}">
                <a16:creationId xmlns:a16="http://schemas.microsoft.com/office/drawing/2014/main" id="{CA786C86-AC45-2485-BFF0-E46F94EF6D91}"/>
              </a:ext>
            </a:extLst>
          </p:cNvPr>
          <p:cNvSpPr txBox="1"/>
          <p:nvPr/>
        </p:nvSpPr>
        <p:spPr>
          <a:xfrm>
            <a:off x="5985638" y="11790357"/>
            <a:ext cx="16837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were the causes of WW1?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EBE1070-80EE-9761-FB74-76309DE0409C}"/>
              </a:ext>
            </a:extLst>
          </p:cNvPr>
          <p:cNvSpPr txBox="1"/>
          <p:nvPr/>
        </p:nvSpPr>
        <p:spPr>
          <a:xfrm>
            <a:off x="4552200" y="10792468"/>
            <a:ext cx="114290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What did Britain's soldiers experience in the First World War? </a:t>
            </a:r>
            <a:endParaRPr lang="en-US" sz="6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140" name="Google Shape;188;g572a84145efd230d_13">
            <a:extLst>
              <a:ext uri="{FF2B5EF4-FFF2-40B4-BE49-F238E27FC236}">
                <a16:creationId xmlns:a16="http://schemas.microsoft.com/office/drawing/2014/main" id="{E64C049B-F193-E326-9515-7B4811951A7B}"/>
              </a:ext>
            </a:extLst>
          </p:cNvPr>
          <p:cNvSpPr txBox="1"/>
          <p:nvPr/>
        </p:nvSpPr>
        <p:spPr>
          <a:xfrm>
            <a:off x="3998234" y="11740499"/>
            <a:ext cx="21832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were people’s lives affected by the First World War?</a:t>
            </a:r>
            <a:endParaRPr sz="10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1" name="Google Shape;190;g572a84145efd230d_13">
            <a:extLst>
              <a:ext uri="{FF2B5EF4-FFF2-40B4-BE49-F238E27FC236}">
                <a16:creationId xmlns:a16="http://schemas.microsoft.com/office/drawing/2014/main" id="{EE89C816-FC37-F76E-4A64-91772D0049C6}"/>
              </a:ext>
            </a:extLst>
          </p:cNvPr>
          <p:cNvCxnSpPr>
            <a:cxnSpLocks/>
          </p:cNvCxnSpPr>
          <p:nvPr/>
        </p:nvCxnSpPr>
        <p:spPr>
          <a:xfrm flipH="1" flipV="1">
            <a:off x="5527349" y="11567455"/>
            <a:ext cx="3827" cy="23716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06D86D43-F9F1-62C5-BE36-1FEA34CF8DF2}"/>
              </a:ext>
            </a:extLst>
          </p:cNvPr>
          <p:cNvSpPr txBox="1"/>
          <p:nvPr/>
        </p:nvSpPr>
        <p:spPr>
          <a:xfrm>
            <a:off x="3255077" y="10824316"/>
            <a:ext cx="125418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50" dirty="0">
                <a:solidFill>
                  <a:schemeClr val="bg1"/>
                </a:solidFill>
              </a:rPr>
              <a:t>Did the Paris peace conference make a sensible settlement?</a:t>
            </a:r>
            <a:endParaRPr lang="en-US" sz="300" dirty="0">
              <a:solidFill>
                <a:schemeClr val="bg1"/>
              </a:solidFill>
              <a:latin typeface="Arial Headings"/>
            </a:endParaRPr>
          </a:p>
        </p:txBody>
      </p:sp>
      <p:sp>
        <p:nvSpPr>
          <p:cNvPr id="155" name="Google Shape;167;g572a84145efd230d_13">
            <a:extLst>
              <a:ext uri="{FF2B5EF4-FFF2-40B4-BE49-F238E27FC236}">
                <a16:creationId xmlns:a16="http://schemas.microsoft.com/office/drawing/2014/main" id="{9876D0C4-5166-57A9-1B72-F64355C3B6AB}"/>
              </a:ext>
            </a:extLst>
          </p:cNvPr>
          <p:cNvSpPr txBox="1"/>
          <p:nvPr/>
        </p:nvSpPr>
        <p:spPr>
          <a:xfrm>
            <a:off x="3279108" y="10135321"/>
            <a:ext cx="1259678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Did the Treaty of Versailles guarantee peace?</a:t>
            </a:r>
          </a:p>
        </p:txBody>
      </p:sp>
      <p:cxnSp>
        <p:nvCxnSpPr>
          <p:cNvPr id="161" name="Google Shape;190;g572a84145efd230d_13">
            <a:extLst>
              <a:ext uri="{FF2B5EF4-FFF2-40B4-BE49-F238E27FC236}">
                <a16:creationId xmlns:a16="http://schemas.microsoft.com/office/drawing/2014/main" id="{6EE86A8A-128B-90F0-1F29-756CCB3F563B}"/>
              </a:ext>
            </a:extLst>
          </p:cNvPr>
          <p:cNvCxnSpPr>
            <a:cxnSpLocks/>
          </p:cNvCxnSpPr>
          <p:nvPr/>
        </p:nvCxnSpPr>
        <p:spPr>
          <a:xfrm flipH="1" flipV="1">
            <a:off x="4118382" y="10611367"/>
            <a:ext cx="3827" cy="23716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1" name="Google Shape;196;g572a84145efd230d_13">
            <a:extLst>
              <a:ext uri="{FF2B5EF4-FFF2-40B4-BE49-F238E27FC236}">
                <a16:creationId xmlns:a16="http://schemas.microsoft.com/office/drawing/2014/main" id="{DD74405F-B843-973C-D7F8-DD988C25D2D0}"/>
              </a:ext>
            </a:extLst>
          </p:cNvPr>
          <p:cNvCxnSpPr>
            <a:cxnSpLocks/>
          </p:cNvCxnSpPr>
          <p:nvPr/>
        </p:nvCxnSpPr>
        <p:spPr>
          <a:xfrm>
            <a:off x="3984196" y="9165281"/>
            <a:ext cx="313151" cy="31620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24" name="TextBox 1023">
            <a:extLst>
              <a:ext uri="{FF2B5EF4-FFF2-40B4-BE49-F238E27FC236}">
                <a16:creationId xmlns:a16="http://schemas.microsoft.com/office/drawing/2014/main" id="{811C7A31-0A67-62CB-18C9-A72E4B50C1D9}"/>
              </a:ext>
            </a:extLst>
          </p:cNvPr>
          <p:cNvSpPr txBox="1"/>
          <p:nvPr/>
        </p:nvSpPr>
        <p:spPr>
          <a:xfrm rot="19726963">
            <a:off x="7892534" y="8323942"/>
            <a:ext cx="1182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How equal has Britian become?</a:t>
            </a:r>
            <a:endParaRPr lang="en-US" sz="1100" baseline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Google Shape;274;g572a84145efd230d_13">
            <a:extLst>
              <a:ext uri="{FF2B5EF4-FFF2-40B4-BE49-F238E27FC236}">
                <a16:creationId xmlns:a16="http://schemas.microsoft.com/office/drawing/2014/main" id="{8A86F15B-67A6-FA50-02A9-287406DD48F7}"/>
              </a:ext>
            </a:extLst>
          </p:cNvPr>
          <p:cNvSpPr txBox="1"/>
          <p:nvPr/>
        </p:nvSpPr>
        <p:spPr>
          <a:xfrm>
            <a:off x="8622207" y="5084284"/>
            <a:ext cx="1098056" cy="127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were the challenges Elizabeth faced when she became queen??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" name="Google Shape;238;g572a84145efd230d_13">
            <a:extLst>
              <a:ext uri="{FF2B5EF4-FFF2-40B4-BE49-F238E27FC236}">
                <a16:creationId xmlns:a16="http://schemas.microsoft.com/office/drawing/2014/main" id="{728CDC1E-034F-6EB1-E429-A5F7A20526BE}"/>
              </a:ext>
            </a:extLst>
          </p:cNvPr>
          <p:cNvSpPr txBox="1"/>
          <p:nvPr/>
        </p:nvSpPr>
        <p:spPr>
          <a:xfrm>
            <a:off x="2793484" y="5417325"/>
            <a:ext cx="187329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was Elizabethan society structured?</a:t>
            </a:r>
            <a:endParaRPr sz="105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" name="Google Shape;238;g572a84145efd230d_13">
            <a:extLst>
              <a:ext uri="{FF2B5EF4-FFF2-40B4-BE49-F238E27FC236}">
                <a16:creationId xmlns:a16="http://schemas.microsoft.com/office/drawing/2014/main" id="{F7B46DE7-B0F5-D1B7-33C7-AAAC43CEA083}"/>
              </a:ext>
            </a:extLst>
          </p:cNvPr>
          <p:cNvSpPr txBox="1"/>
          <p:nvPr/>
        </p:nvSpPr>
        <p:spPr>
          <a:xfrm>
            <a:off x="4689363" y="5388779"/>
            <a:ext cx="1873290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were challenges dealt with by Elizabeth?</a:t>
            </a:r>
            <a:endParaRPr sz="105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" name="Google Shape;238;g572a84145efd230d_13">
            <a:extLst>
              <a:ext uri="{FF2B5EF4-FFF2-40B4-BE49-F238E27FC236}">
                <a16:creationId xmlns:a16="http://schemas.microsoft.com/office/drawing/2014/main" id="{36AF8C58-CDF2-B89F-4C78-2C91ED1E7D23}"/>
              </a:ext>
            </a:extLst>
          </p:cNvPr>
          <p:cNvSpPr txBox="1"/>
          <p:nvPr/>
        </p:nvSpPr>
        <p:spPr>
          <a:xfrm>
            <a:off x="3254345" y="7148784"/>
            <a:ext cx="1873290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successful were Elizabethan explorers and colonisers?</a:t>
            </a:r>
            <a:endParaRPr sz="105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04AAB84-8A69-50D5-2145-18C16BE44906}"/>
              </a:ext>
            </a:extLst>
          </p:cNvPr>
          <p:cNvSpPr txBox="1"/>
          <p:nvPr/>
        </p:nvSpPr>
        <p:spPr>
          <a:xfrm>
            <a:off x="1542500" y="6058652"/>
            <a:ext cx="9228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What was the impact of WW1 on Germany?</a:t>
            </a:r>
            <a:endParaRPr lang="en-GB" sz="1100" dirty="0">
              <a:latin typeface="+mj-l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512EA9E-283D-A61D-07F1-67C8D3746A36}"/>
              </a:ext>
            </a:extLst>
          </p:cNvPr>
          <p:cNvSpPr txBox="1"/>
          <p:nvPr/>
        </p:nvSpPr>
        <p:spPr>
          <a:xfrm>
            <a:off x="751033" y="5274061"/>
            <a:ext cx="9228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Was there a Weimar Golden Age 1924-29?</a:t>
            </a:r>
            <a:endParaRPr lang="en-GB" sz="1100" dirty="0">
              <a:latin typeface="+mj-l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9781A47-551F-1084-6C3E-329C9B38B56C}"/>
              </a:ext>
            </a:extLst>
          </p:cNvPr>
          <p:cNvSpPr txBox="1"/>
          <p:nvPr/>
        </p:nvSpPr>
        <p:spPr>
          <a:xfrm>
            <a:off x="924353" y="4271555"/>
            <a:ext cx="92282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How did Hitler rise to power?</a:t>
            </a:r>
            <a:endParaRPr lang="en-GB" sz="1100" dirty="0">
              <a:latin typeface="+mj-lt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D11CFE4-13CB-82E9-A1ED-6E1B56E8F1A0}"/>
              </a:ext>
            </a:extLst>
          </p:cNvPr>
          <p:cNvSpPr txBox="1"/>
          <p:nvPr/>
        </p:nvSpPr>
        <p:spPr>
          <a:xfrm>
            <a:off x="1795717" y="3791581"/>
            <a:ext cx="11342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What was life like in Nazi Germany 1933-39?</a:t>
            </a:r>
            <a:endParaRPr lang="en-GB" sz="1100" dirty="0">
              <a:latin typeface="+mj-lt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DA90D9D-0980-793F-C878-6BEA83914429}"/>
              </a:ext>
            </a:extLst>
          </p:cNvPr>
          <p:cNvSpPr txBox="1"/>
          <p:nvPr/>
        </p:nvSpPr>
        <p:spPr>
          <a:xfrm>
            <a:off x="3034142" y="3758939"/>
            <a:ext cx="15507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050" i="0" u="none" strike="noStrike" baseline="0" dirty="0">
                <a:solidFill>
                  <a:srgbClr val="FFFFFF"/>
                </a:solidFill>
                <a:latin typeface="+mj-lt"/>
              </a:rPr>
              <a:t>c800–c1500: What was the nature and impact of Migration in medieval England?</a:t>
            </a:r>
            <a:endParaRPr lang="en-GB" sz="1050" dirty="0">
              <a:latin typeface="+mj-lt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0572A17-9FA3-2A05-BB8E-15BB46CBF28D}"/>
              </a:ext>
            </a:extLst>
          </p:cNvPr>
          <p:cNvSpPr txBox="1"/>
          <p:nvPr/>
        </p:nvSpPr>
        <p:spPr>
          <a:xfrm>
            <a:off x="4414395" y="3744589"/>
            <a:ext cx="15969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050" i="0" u="none" strike="noStrike" baseline="0" dirty="0">
                <a:solidFill>
                  <a:srgbClr val="FFFFFF"/>
                </a:solidFill>
                <a:latin typeface="+mj-lt"/>
              </a:rPr>
              <a:t>c1500–c1700: What was the nature and impact of Migration in Early Modern England?</a:t>
            </a:r>
            <a:endParaRPr lang="en-GB" sz="1050" dirty="0">
              <a:latin typeface="+mj-lt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F43EF7F-02A5-02F1-8B81-D05580BABDDA}"/>
              </a:ext>
            </a:extLst>
          </p:cNvPr>
          <p:cNvSpPr txBox="1"/>
          <p:nvPr/>
        </p:nvSpPr>
        <p:spPr>
          <a:xfrm>
            <a:off x="5913427" y="3746876"/>
            <a:ext cx="16738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050" dirty="0">
                <a:solidFill>
                  <a:srgbClr val="FFFFFF"/>
                </a:solidFill>
                <a:latin typeface="+mj-lt"/>
              </a:rPr>
              <a:t>c1700</a:t>
            </a:r>
            <a:r>
              <a:rPr lang="sv-SE" sz="1050" i="0" u="none" strike="noStrike" baseline="0" dirty="0">
                <a:solidFill>
                  <a:srgbClr val="FFFFFF"/>
                </a:solidFill>
                <a:latin typeface="+mj-lt"/>
              </a:rPr>
              <a:t>–c1900: What was the nature and impact of Migration in 18th and 19th century England?</a:t>
            </a:r>
            <a:endParaRPr lang="en-GB" sz="1050" dirty="0">
              <a:latin typeface="+mj-lt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88D9194-8A18-7CC1-88C8-8B3B8A3D9450}"/>
              </a:ext>
            </a:extLst>
          </p:cNvPr>
          <p:cNvSpPr txBox="1"/>
          <p:nvPr/>
        </p:nvSpPr>
        <p:spPr>
          <a:xfrm rot="17168348">
            <a:off x="8134859" y="2863864"/>
            <a:ext cx="15652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000" i="0" u="none" strike="noStrike" baseline="0" dirty="0">
                <a:solidFill>
                  <a:srgbClr val="FFFFFF"/>
                </a:solidFill>
                <a:latin typeface="+mj-lt"/>
              </a:rPr>
              <a:t>C1900-present: What was the nature and impact of Migration in </a:t>
            </a:r>
          </a:p>
          <a:p>
            <a:pPr algn="ctr"/>
            <a:r>
              <a:rPr lang="sv-SE" sz="1000" dirty="0">
                <a:solidFill>
                  <a:srgbClr val="FFFFFF"/>
                </a:solidFill>
                <a:latin typeface="+mj-lt"/>
              </a:rPr>
              <a:t>20 </a:t>
            </a:r>
            <a:r>
              <a:rPr lang="sv-SE" sz="1000" i="0" u="none" strike="noStrike" baseline="0" dirty="0">
                <a:solidFill>
                  <a:srgbClr val="FFFFFF"/>
                </a:solidFill>
                <a:latin typeface="+mj-lt"/>
              </a:rPr>
              <a:t>th century England?</a:t>
            </a:r>
            <a:endParaRPr lang="en-GB" sz="1000" dirty="0">
              <a:latin typeface="+mj-lt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A889A01-4890-E163-45B3-94AFD4206923}"/>
              </a:ext>
            </a:extLst>
          </p:cNvPr>
          <p:cNvSpPr txBox="1"/>
          <p:nvPr/>
        </p:nvSpPr>
        <p:spPr>
          <a:xfrm rot="1262753">
            <a:off x="7304861" y="1698118"/>
            <a:ext cx="1753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i="0" u="none" strike="noStrike" baseline="0" dirty="0">
                <a:solidFill>
                  <a:schemeClr val="bg1"/>
                </a:solidFill>
                <a:latin typeface="+mj-lt"/>
              </a:rPr>
              <a:t>The historic environment: What was the nature and impact of migration on Notting Hill, c1948–c1970? </a:t>
            </a:r>
            <a:endParaRPr lang="en-GB" sz="1000" i="0" u="none" strike="noStrike" cap="none" dirty="0">
              <a:solidFill>
                <a:schemeClr val="bg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3156716-7A23-7894-24AB-5C6776C2895A}"/>
              </a:ext>
            </a:extLst>
          </p:cNvPr>
          <p:cNvSpPr txBox="1"/>
          <p:nvPr/>
        </p:nvSpPr>
        <p:spPr>
          <a:xfrm>
            <a:off x="5958530" y="1533943"/>
            <a:ext cx="11792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What was the indigenous Way of Life on the Great Plains?</a:t>
            </a:r>
            <a:endParaRPr lang="en-GB" sz="1100" dirty="0">
              <a:latin typeface="+mj-lt"/>
            </a:endParaRPr>
          </a:p>
        </p:txBody>
      </p:sp>
      <p:sp>
        <p:nvSpPr>
          <p:cNvPr id="1032" name="Google Shape;220;g572a84145efd230d_13">
            <a:extLst>
              <a:ext uri="{FF2B5EF4-FFF2-40B4-BE49-F238E27FC236}">
                <a16:creationId xmlns:a16="http://schemas.microsoft.com/office/drawing/2014/main" id="{F8D44515-5A70-1530-5825-018CDAEBB672}"/>
              </a:ext>
            </a:extLst>
          </p:cNvPr>
          <p:cNvSpPr txBox="1"/>
          <p:nvPr/>
        </p:nvSpPr>
        <p:spPr>
          <a:xfrm>
            <a:off x="8897339" y="3958060"/>
            <a:ext cx="862172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has migration become such a contested issue?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4" name="Google Shape;221;g572a84145efd230d_13">
            <a:extLst>
              <a:ext uri="{FF2B5EF4-FFF2-40B4-BE49-F238E27FC236}">
                <a16:creationId xmlns:a16="http://schemas.microsoft.com/office/drawing/2014/main" id="{1B76BD1C-E453-493E-703D-86DC344EDEAC}"/>
              </a:ext>
            </a:extLst>
          </p:cNvPr>
          <p:cNvSpPr txBox="1"/>
          <p:nvPr/>
        </p:nvSpPr>
        <p:spPr>
          <a:xfrm>
            <a:off x="6645691" y="2762712"/>
            <a:ext cx="1735038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did new migrants come from between 1700-1900?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6" name="Google Shape;230;g572a84145efd230d_13">
            <a:extLst>
              <a:ext uri="{FF2B5EF4-FFF2-40B4-BE49-F238E27FC236}">
                <a16:creationId xmlns:a16="http://schemas.microsoft.com/office/drawing/2014/main" id="{314750AA-C88A-BDEA-CF49-A1A33B4658E7}"/>
              </a:ext>
            </a:extLst>
          </p:cNvPr>
          <p:cNvSpPr txBox="1"/>
          <p:nvPr/>
        </p:nvSpPr>
        <p:spPr>
          <a:xfrm>
            <a:off x="4845000" y="3100106"/>
            <a:ext cx="198249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beneficial were new migrants to Britain?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8" name="Google Shape;263;g572a84145efd230d_13">
            <a:extLst>
              <a:ext uri="{FF2B5EF4-FFF2-40B4-BE49-F238E27FC236}">
                <a16:creationId xmlns:a16="http://schemas.microsoft.com/office/drawing/2014/main" id="{1F2B346C-BF2B-A495-96CE-FF2BC51D8F0E}"/>
              </a:ext>
            </a:extLst>
          </p:cNvPr>
          <p:cNvSpPr txBox="1"/>
          <p:nvPr/>
        </p:nvSpPr>
        <p:spPr>
          <a:xfrm>
            <a:off x="2768116" y="3003625"/>
            <a:ext cx="2217133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was population movement relatively limited?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0" name="Google Shape;263;g572a84145efd230d_13">
            <a:extLst>
              <a:ext uri="{FF2B5EF4-FFF2-40B4-BE49-F238E27FC236}">
                <a16:creationId xmlns:a16="http://schemas.microsoft.com/office/drawing/2014/main" id="{DF340849-7817-9B1B-5F67-688ABAEFCDCE}"/>
              </a:ext>
            </a:extLst>
          </p:cNvPr>
          <p:cNvSpPr txBox="1"/>
          <p:nvPr/>
        </p:nvSpPr>
        <p:spPr>
          <a:xfrm>
            <a:off x="5105489" y="4690643"/>
            <a:ext cx="27399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population movement increase after c.1500?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2" name="Google Shape;263;g572a84145efd230d_13">
            <a:extLst>
              <a:ext uri="{FF2B5EF4-FFF2-40B4-BE49-F238E27FC236}">
                <a16:creationId xmlns:a16="http://schemas.microsoft.com/office/drawing/2014/main" id="{92EF0DAA-F37E-0707-0DB5-F7A2727FD960}"/>
              </a:ext>
            </a:extLst>
          </p:cNvPr>
          <p:cNvSpPr txBox="1"/>
          <p:nvPr/>
        </p:nvSpPr>
        <p:spPr>
          <a:xfrm>
            <a:off x="3250597" y="4785548"/>
            <a:ext cx="2193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religion become so important in migration?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4" name="Google Shape;242;g572a84145efd230d_13">
            <a:extLst>
              <a:ext uri="{FF2B5EF4-FFF2-40B4-BE49-F238E27FC236}">
                <a16:creationId xmlns:a16="http://schemas.microsoft.com/office/drawing/2014/main" id="{DA62B817-51A9-F02B-25DE-34A357A8C822}"/>
              </a:ext>
            </a:extLst>
          </p:cNvPr>
          <p:cNvSpPr txBox="1"/>
          <p:nvPr/>
        </p:nvSpPr>
        <p:spPr>
          <a:xfrm>
            <a:off x="8368562" y="997414"/>
            <a:ext cx="13277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key features of Notting Hill?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id="{380683C8-5730-4A06-4BF5-AF79216D1273}"/>
              </a:ext>
            </a:extLst>
          </p:cNvPr>
          <p:cNvSpPr txBox="1"/>
          <p:nvPr/>
        </p:nvSpPr>
        <p:spPr>
          <a:xfrm>
            <a:off x="4574354" y="1516038"/>
            <a:ext cx="13283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What were the challenges of expansion across the Plains?</a:t>
            </a:r>
            <a:endParaRPr lang="en-GB" sz="1100" dirty="0">
              <a:latin typeface="+mj-lt"/>
            </a:endParaRP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ADE5E293-D5B2-00D5-63D5-EFBF793980CE}"/>
              </a:ext>
            </a:extLst>
          </p:cNvPr>
          <p:cNvSpPr txBox="1"/>
          <p:nvPr/>
        </p:nvSpPr>
        <p:spPr>
          <a:xfrm>
            <a:off x="3018018" y="1596343"/>
            <a:ext cx="112280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How did the Cattle Industry develop?</a:t>
            </a:r>
            <a:endParaRPr lang="en-GB" sz="1100" dirty="0">
              <a:latin typeface="+mj-lt"/>
            </a:endParaRP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FA80F4AE-5ACC-9BCF-7BAF-EFB34382F663}"/>
              </a:ext>
            </a:extLst>
          </p:cNvPr>
          <p:cNvSpPr txBox="1"/>
          <p:nvPr/>
        </p:nvSpPr>
        <p:spPr>
          <a:xfrm>
            <a:off x="1530126" y="1508657"/>
            <a:ext cx="12379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i="0" u="none" strike="noStrike" baseline="0" dirty="0">
                <a:solidFill>
                  <a:srgbClr val="FFFFFF"/>
                </a:solidFill>
                <a:latin typeface="+mj-lt"/>
              </a:rPr>
              <a:t>Why did lawlessness and conflict occur </a:t>
            </a:r>
            <a:r>
              <a:rPr lang="en-GB" sz="1100" dirty="0">
                <a:solidFill>
                  <a:srgbClr val="FFFFFF"/>
                </a:solidFill>
                <a:latin typeface="+mj-lt"/>
              </a:rPr>
              <a:t>on the Plains</a:t>
            </a:r>
            <a:endParaRPr lang="en-GB" sz="1100" dirty="0">
              <a:latin typeface="+mj-lt"/>
            </a:endParaRPr>
          </a:p>
        </p:txBody>
      </p:sp>
      <p:sp>
        <p:nvSpPr>
          <p:cNvPr id="1062" name="Google Shape;242;g572a84145efd230d_13">
            <a:extLst>
              <a:ext uri="{FF2B5EF4-FFF2-40B4-BE49-F238E27FC236}">
                <a16:creationId xmlns:a16="http://schemas.microsoft.com/office/drawing/2014/main" id="{2517E352-3C9C-88EC-4D6C-F09188ABB265}"/>
              </a:ext>
            </a:extLst>
          </p:cNvPr>
          <p:cNvSpPr txBox="1"/>
          <p:nvPr/>
        </p:nvSpPr>
        <p:spPr>
          <a:xfrm>
            <a:off x="5852122" y="888150"/>
            <a:ext cx="250628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important was the Buffalo to indigenous peoples?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6" name="Google Shape;242;g572a84145efd230d_13">
            <a:extLst>
              <a:ext uri="{FF2B5EF4-FFF2-40B4-BE49-F238E27FC236}">
                <a16:creationId xmlns:a16="http://schemas.microsoft.com/office/drawing/2014/main" id="{602F3E4F-5A0A-7B4A-668C-13DCB63796CD}"/>
              </a:ext>
            </a:extLst>
          </p:cNvPr>
          <p:cNvSpPr txBox="1"/>
          <p:nvPr/>
        </p:nvSpPr>
        <p:spPr>
          <a:xfrm>
            <a:off x="5168943" y="2476701"/>
            <a:ext cx="1327731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white settlers settle on the plains?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68" name="Google Shape;242;g572a84145efd230d_13">
            <a:extLst>
              <a:ext uri="{FF2B5EF4-FFF2-40B4-BE49-F238E27FC236}">
                <a16:creationId xmlns:a16="http://schemas.microsoft.com/office/drawing/2014/main" id="{C315CA90-BBB5-E793-ABDB-F2DB84892CCA}"/>
              </a:ext>
            </a:extLst>
          </p:cNvPr>
          <p:cNvSpPr txBox="1"/>
          <p:nvPr/>
        </p:nvSpPr>
        <p:spPr>
          <a:xfrm>
            <a:off x="3954980" y="828390"/>
            <a:ext cx="1506245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travelling across the plains change?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0" name="Google Shape;242;g572a84145efd230d_13">
            <a:extLst>
              <a:ext uri="{FF2B5EF4-FFF2-40B4-BE49-F238E27FC236}">
                <a16:creationId xmlns:a16="http://schemas.microsoft.com/office/drawing/2014/main" id="{436C7159-950A-E0F5-65B2-948AA1A34EC8}"/>
              </a:ext>
            </a:extLst>
          </p:cNvPr>
          <p:cNvSpPr txBox="1"/>
          <p:nvPr/>
        </p:nvSpPr>
        <p:spPr>
          <a:xfrm>
            <a:off x="3575279" y="2437312"/>
            <a:ext cx="132773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the Beef Bonanza?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2" name="Google Shape;242;g572a84145efd230d_13">
            <a:extLst>
              <a:ext uri="{FF2B5EF4-FFF2-40B4-BE49-F238E27FC236}">
                <a16:creationId xmlns:a16="http://schemas.microsoft.com/office/drawing/2014/main" id="{6AF17ED0-2E2A-9CC1-7696-7385F09D6AF2}"/>
              </a:ext>
            </a:extLst>
          </p:cNvPr>
          <p:cNvSpPr txBox="1"/>
          <p:nvPr/>
        </p:nvSpPr>
        <p:spPr>
          <a:xfrm>
            <a:off x="2750830" y="799743"/>
            <a:ext cx="1327731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the open range end?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73" name="Google Shape;224;g572a84145efd230d_13">
            <a:extLst>
              <a:ext uri="{FF2B5EF4-FFF2-40B4-BE49-F238E27FC236}">
                <a16:creationId xmlns:a16="http://schemas.microsoft.com/office/drawing/2014/main" id="{E695A7CB-6C9D-3C83-EB40-A851EC17A8C2}"/>
              </a:ext>
            </a:extLst>
          </p:cNvPr>
          <p:cNvCxnSpPr>
            <a:cxnSpLocks/>
          </p:cNvCxnSpPr>
          <p:nvPr/>
        </p:nvCxnSpPr>
        <p:spPr>
          <a:xfrm>
            <a:off x="3567165" y="1313967"/>
            <a:ext cx="191898" cy="22133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78" name="Google Shape;242;g572a84145efd230d_13">
            <a:extLst>
              <a:ext uri="{FF2B5EF4-FFF2-40B4-BE49-F238E27FC236}">
                <a16:creationId xmlns:a16="http://schemas.microsoft.com/office/drawing/2014/main" id="{92C495C8-5E56-B39E-5212-FE5E5869E7DA}"/>
              </a:ext>
            </a:extLst>
          </p:cNvPr>
          <p:cNvSpPr txBox="1"/>
          <p:nvPr/>
        </p:nvSpPr>
        <p:spPr>
          <a:xfrm>
            <a:off x="1947566" y="2439151"/>
            <a:ext cx="1327731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was law and order hard to maintain?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0" name="Google Shape;242;g572a84145efd230d_13">
            <a:extLst>
              <a:ext uri="{FF2B5EF4-FFF2-40B4-BE49-F238E27FC236}">
                <a16:creationId xmlns:a16="http://schemas.microsoft.com/office/drawing/2014/main" id="{BA698AA1-5F5A-69D7-7DEE-E43041F8F4DD}"/>
              </a:ext>
            </a:extLst>
          </p:cNvPr>
          <p:cNvSpPr txBox="1"/>
          <p:nvPr/>
        </p:nvSpPr>
        <p:spPr>
          <a:xfrm>
            <a:off x="1362930" y="832396"/>
            <a:ext cx="158079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did the indigenous people and settlers fight?</a:t>
            </a:r>
            <a:endParaRPr sz="10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2" name="Google Shape;242;g572a84145efd230d_13">
            <a:extLst>
              <a:ext uri="{FF2B5EF4-FFF2-40B4-BE49-F238E27FC236}">
                <a16:creationId xmlns:a16="http://schemas.microsoft.com/office/drawing/2014/main" id="{D258EB6C-4B2E-C938-2A23-77A974F67D95}"/>
              </a:ext>
            </a:extLst>
          </p:cNvPr>
          <p:cNvSpPr txBox="1"/>
          <p:nvPr/>
        </p:nvSpPr>
        <p:spPr>
          <a:xfrm>
            <a:off x="46799" y="3184714"/>
            <a:ext cx="99445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responsible was Hitler for his Rise?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4" name="Google Shape;263;g572a84145efd230d_13">
            <a:extLst>
              <a:ext uri="{FF2B5EF4-FFF2-40B4-BE49-F238E27FC236}">
                <a16:creationId xmlns:a16="http://schemas.microsoft.com/office/drawing/2014/main" id="{0095D130-974E-74DD-3E65-FF00530AE0D5}"/>
              </a:ext>
            </a:extLst>
          </p:cNvPr>
          <p:cNvSpPr txBox="1"/>
          <p:nvPr/>
        </p:nvSpPr>
        <p:spPr>
          <a:xfrm>
            <a:off x="1075382" y="2973499"/>
            <a:ext cx="1250466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the Nazis secure power?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85" name="Google Shape;275;g572a84145efd230d_13">
            <a:extLst>
              <a:ext uri="{FF2B5EF4-FFF2-40B4-BE49-F238E27FC236}">
                <a16:creationId xmlns:a16="http://schemas.microsoft.com/office/drawing/2014/main" id="{293C77EE-0896-C847-DF6D-E60D3FE83332}"/>
              </a:ext>
            </a:extLst>
          </p:cNvPr>
          <p:cNvCxnSpPr>
            <a:cxnSpLocks/>
          </p:cNvCxnSpPr>
          <p:nvPr/>
        </p:nvCxnSpPr>
        <p:spPr>
          <a:xfrm flipH="1" flipV="1">
            <a:off x="2026158" y="3423433"/>
            <a:ext cx="484377" cy="3891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3" name="Google Shape;263;g572a84145efd230d_13">
            <a:extLst>
              <a:ext uri="{FF2B5EF4-FFF2-40B4-BE49-F238E27FC236}">
                <a16:creationId xmlns:a16="http://schemas.microsoft.com/office/drawing/2014/main" id="{BAD47A84-C0C8-0822-2B0F-A4E145D86719}"/>
              </a:ext>
            </a:extLst>
          </p:cNvPr>
          <p:cNvSpPr txBox="1"/>
          <p:nvPr/>
        </p:nvSpPr>
        <p:spPr>
          <a:xfrm>
            <a:off x="1715246" y="4933914"/>
            <a:ext cx="1250466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society change?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5" name="Google Shape;275;g572a84145efd230d_13">
            <a:extLst>
              <a:ext uri="{FF2B5EF4-FFF2-40B4-BE49-F238E27FC236}">
                <a16:creationId xmlns:a16="http://schemas.microsoft.com/office/drawing/2014/main" id="{8B12997C-ACDC-EF81-AD6F-5F94F3F0C3DB}"/>
              </a:ext>
            </a:extLst>
          </p:cNvPr>
          <p:cNvCxnSpPr>
            <a:cxnSpLocks/>
          </p:cNvCxnSpPr>
          <p:nvPr/>
        </p:nvCxnSpPr>
        <p:spPr>
          <a:xfrm flipV="1">
            <a:off x="1101097" y="6868843"/>
            <a:ext cx="765446" cy="2269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0" name="Google Shape;238;g572a84145efd230d_13">
            <a:extLst>
              <a:ext uri="{FF2B5EF4-FFF2-40B4-BE49-F238E27FC236}">
                <a16:creationId xmlns:a16="http://schemas.microsoft.com/office/drawing/2014/main" id="{C4DF67A6-43D4-FC45-F808-7CAF6CBE6AA5}"/>
              </a:ext>
            </a:extLst>
          </p:cNvPr>
          <p:cNvSpPr txBox="1"/>
          <p:nvPr/>
        </p:nvSpPr>
        <p:spPr>
          <a:xfrm>
            <a:off x="26327" y="7090011"/>
            <a:ext cx="1528155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the Weimar Republic deal with its problems?</a:t>
            </a:r>
            <a:endParaRPr sz="105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4" name="Google Shape;275;g572a84145efd230d_13">
            <a:extLst>
              <a:ext uri="{FF2B5EF4-FFF2-40B4-BE49-F238E27FC236}">
                <a16:creationId xmlns:a16="http://schemas.microsoft.com/office/drawing/2014/main" id="{9CE202BC-C324-0435-01E5-D14392D1C82F}"/>
              </a:ext>
            </a:extLst>
          </p:cNvPr>
          <p:cNvCxnSpPr>
            <a:cxnSpLocks/>
          </p:cNvCxnSpPr>
          <p:nvPr/>
        </p:nvCxnSpPr>
        <p:spPr>
          <a:xfrm flipV="1">
            <a:off x="749450" y="5992127"/>
            <a:ext cx="335883" cy="20812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6" name="Google Shape;263;g572a84145efd230d_13">
            <a:extLst>
              <a:ext uri="{FF2B5EF4-FFF2-40B4-BE49-F238E27FC236}">
                <a16:creationId xmlns:a16="http://schemas.microsoft.com/office/drawing/2014/main" id="{E5250D04-F92A-E048-A823-99D47B4E7C59}"/>
              </a:ext>
            </a:extLst>
          </p:cNvPr>
          <p:cNvSpPr txBox="1"/>
          <p:nvPr/>
        </p:nvSpPr>
        <p:spPr>
          <a:xfrm>
            <a:off x="-113254" y="6169023"/>
            <a:ext cx="109917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stable was the Weimar Republic?</a:t>
            </a:r>
            <a:endParaRPr sz="11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21;g572a84145efd230d_13">
            <a:extLst>
              <a:ext uri="{FF2B5EF4-FFF2-40B4-BE49-F238E27FC236}">
                <a16:creationId xmlns:a16="http://schemas.microsoft.com/office/drawing/2014/main" id="{907C3C01-9D67-D3BD-D962-D135FAE9E197}"/>
              </a:ext>
            </a:extLst>
          </p:cNvPr>
          <p:cNvSpPr txBox="1"/>
          <p:nvPr/>
        </p:nvSpPr>
        <p:spPr>
          <a:xfrm>
            <a:off x="1956906" y="124546"/>
            <a:ext cx="5974500" cy="6462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3600">
                <a:solidFill>
                  <a:schemeClr val="tx1"/>
                </a:solidFill>
                <a:latin typeface="Aptos"/>
                <a:ea typeface="Calibri"/>
                <a:cs typeface="Calibri"/>
                <a:sym typeface="Calibri"/>
              </a:rPr>
              <a:t>History Learning Journey</a:t>
            </a:r>
            <a:endParaRPr sz="1600">
              <a:solidFill>
                <a:schemeClr val="tx1"/>
              </a:solidFill>
              <a:latin typeface="Apto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D9478EC-CD0F-031E-3181-B33E14B37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Westcountry Schools Trust">
            <a:extLst>
              <a:ext uri="{FF2B5EF4-FFF2-40B4-BE49-F238E27FC236}">
                <a16:creationId xmlns:a16="http://schemas.microsoft.com/office/drawing/2014/main" id="{11094BD0-6CB3-5B54-F587-7920068DF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B4C7E7"/>
            </a:solidFill>
          </a:ln>
        </p:spPr>
      </p:pic>
    </p:spTree>
    <p:extLst>
      <p:ext uri="{BB962C8B-B14F-4D97-AF65-F5344CB8AC3E}">
        <p14:creationId xmlns:p14="http://schemas.microsoft.com/office/powerpoint/2010/main" val="3617194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Props1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2E3D24-1CBB-4D43-AD3A-BC89DE9663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7e6da8-daa5-493e-91db-7327883a71d6"/>
    <ds:schemaRef ds:uri="0e071e11-d068-494d-93e0-4693d941b8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6831</TotalTime>
  <Words>952</Words>
  <Application>Microsoft Office PowerPoint</Application>
  <PresentationFormat>Custom</PresentationFormat>
  <Paragraphs>117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James Presland</cp:lastModifiedBy>
  <cp:revision>87</cp:revision>
  <dcterms:created xsi:type="dcterms:W3CDTF">2018-02-08T08:28:53Z</dcterms:created>
  <dcterms:modified xsi:type="dcterms:W3CDTF">2026-07-07T15:23:59Z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