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799263" cy="99298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3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21FCCA-2EB6-4872-9C98-6E5167968350}" v="99" dt="2024-05-12T20:50:20.798"/>
    <p1510:client id="{7474FFBC-A125-58E7-FCA9-741A07C7AB53}" v="29" dt="2024-05-13T14:06:06.382"/>
    <p1510:client id="{8C75AD57-A21C-74DC-95F9-3C1C4FC54FB2}" v="119" dt="2024-05-14T10:37:45.168"/>
    <p1510:client id="{ACEB7E3B-A3D6-3D44-AAF3-E4F5BE4C2AA5}" v="1" dt="2024-05-13T09:24:46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1632" y="-3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customschemas.google.com/relationships/presentationmetadata" Target="metadata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5" tIns="45710" rIns="91445" bIns="4571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590" y="3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5" tIns="45710" rIns="91445" bIns="4571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476500" y="1241425"/>
            <a:ext cx="1846263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609" y="4778319"/>
            <a:ext cx="5440046" cy="390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5" tIns="45710" rIns="91445" bIns="4571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432767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5" tIns="45710" rIns="91445" bIns="4571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590" y="9432767"/>
            <a:ext cx="2947088" cy="49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5" tIns="45710" rIns="91445" bIns="45710" anchor="b" anchorCtr="0">
            <a:noAutofit/>
          </a:bodyPr>
          <a:lstStyle/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6263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79609" y="4778319"/>
            <a:ext cx="5440170" cy="3909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5" tIns="45710" rIns="91445" bIns="45710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850590" y="9432767"/>
            <a:ext cx="2947067" cy="497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5" tIns="45710" rIns="91445" bIns="45710" anchor="b" anchorCtr="0">
            <a:noAutofit/>
          </a:bodyPr>
          <a:lstStyle/>
          <a:p>
            <a:pPr algn="r"/>
            <a:fld id="{00000000-1234-1234-1234-123412341234}" type="slidenum">
              <a:rPr lang="en-GB"/>
              <a:pPr algn="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253669" y="7937569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pathogenic bacteria?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77442" y="12822759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12878" y="151550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70515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6071655" y="15412608"/>
            <a:ext cx="190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Health &amp; Safety in the kitchen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567955" y="15414580"/>
            <a:ext cx="21693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Principles of nutrition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62648" y="15191541"/>
            <a:ext cx="191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Vitamins and minerals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-2432349">
            <a:off x="1057648" y="13593356"/>
            <a:ext cx="1910029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Diets for different age groups.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3018116" y="13191261"/>
            <a:ext cx="218971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Health Issues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930345" y="10943341"/>
            <a:ext cx="152287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Cross Contamination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41538" y="10952782"/>
            <a:ext cx="21834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Food Choice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265027" y="10808653"/>
            <a:ext cx="19097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Allergies and intolerances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804369" y="8672439"/>
            <a:ext cx="173927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Microbes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572a84145efd230d_13"/>
          <p:cNvSpPr txBox="1"/>
          <p:nvPr/>
        </p:nvSpPr>
        <p:spPr>
          <a:xfrm>
            <a:off x="6211799" y="8711916"/>
            <a:ext cx="190994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Pathogenic bacteria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572a84145efd230d_13"/>
          <p:cNvSpPr txBox="1"/>
          <p:nvPr/>
        </p:nvSpPr>
        <p:spPr>
          <a:xfrm>
            <a:off x="7254463" y="16263375"/>
            <a:ext cx="1528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Introduction to Catering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g572a84145efd230d_13"/>
          <p:cNvSpPr txBox="1"/>
          <p:nvPr/>
        </p:nvSpPr>
        <p:spPr>
          <a:xfrm>
            <a:off x="6611044" y="14576195"/>
            <a:ext cx="209291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cross contamination?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g572a84145efd230d_13"/>
          <p:cNvSpPr txBox="1"/>
          <p:nvPr/>
        </p:nvSpPr>
        <p:spPr>
          <a:xfrm>
            <a:off x="5772576" y="16271022"/>
            <a:ext cx="1350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stay safe in the kitchen?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407080" y="149623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248680" y="158978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242597" y="1594149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572a84145efd230d_13"/>
          <p:cNvSpPr txBox="1"/>
          <p:nvPr/>
        </p:nvSpPr>
        <p:spPr>
          <a:xfrm>
            <a:off x="4109848" y="14578348"/>
            <a:ext cx="21051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main food groups on the Eatwell plate?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g572a84145efd230d_13"/>
          <p:cNvSpPr txBox="1"/>
          <p:nvPr/>
        </p:nvSpPr>
        <p:spPr>
          <a:xfrm>
            <a:off x="3369126" y="16260162"/>
            <a:ext cx="20915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pasta rehydrated when making pasta salad?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1033546" y="16231794"/>
            <a:ext cx="18655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function of carbohydrates in the diet?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-74742" y="15445718"/>
            <a:ext cx="1521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do you find Vitamin 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g572a84145efd230d_13"/>
          <p:cNvSpPr txBox="1"/>
          <p:nvPr/>
        </p:nvSpPr>
        <p:spPr>
          <a:xfrm>
            <a:off x="2317361" y="14073670"/>
            <a:ext cx="12022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calcium important for young children?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 flipV="1">
            <a:off x="2020021" y="14068843"/>
            <a:ext cx="445154" cy="2292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/>
          <p:cNvSpPr txBox="1"/>
          <p:nvPr/>
        </p:nvSpPr>
        <p:spPr>
          <a:xfrm>
            <a:off x="95652" y="13668660"/>
            <a:ext cx="111001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steam make the muffins rise?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8" name="Google Shape;158;g572a84145efd230d_13"/>
          <p:cNvCxnSpPr>
            <a:cxnSpLocks/>
          </p:cNvCxnSpPr>
          <p:nvPr/>
        </p:nvCxnSpPr>
        <p:spPr>
          <a:xfrm flipH="1" flipV="1">
            <a:off x="932667" y="14342495"/>
            <a:ext cx="290107" cy="786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572a84145efd230d_13"/>
          <p:cNvSpPr txBox="1"/>
          <p:nvPr/>
        </p:nvSpPr>
        <p:spPr>
          <a:xfrm>
            <a:off x="1171015" y="12426340"/>
            <a:ext cx="1882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function of water in the diet?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1944497" y="12939723"/>
            <a:ext cx="230247" cy="3637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g572a84145efd230d_13"/>
          <p:cNvSpPr txBox="1"/>
          <p:nvPr/>
        </p:nvSpPr>
        <p:spPr>
          <a:xfrm>
            <a:off x="5765932" y="13956034"/>
            <a:ext cx="188022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denaturing change the texture of meat?</a:t>
            </a:r>
          </a:p>
        </p:txBody>
      </p: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5874661" y="13688948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517354" y="10080461"/>
            <a:ext cx="123041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chopping board is used for raw meat?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88362" y="10694836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351829" y="10226620"/>
            <a:ext cx="159015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bacteria spread?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491875" y="11706075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pathogenic bacteria?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7163646" y="1142823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3197108" y="11723737"/>
            <a:ext cx="193888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food does a Vegan avoid?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999182" y="113259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881491" y="10226620"/>
            <a:ext cx="1780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food rules do Hindu’s follow?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968571" y="11724398"/>
            <a:ext cx="16565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dairy be replaced in the cookie practical?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211387" y="10826781"/>
            <a:ext cx="13869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gluten free mean?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93817" y="1147999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-81167" y="8631926"/>
            <a:ext cx="14217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the milliard reaction in the chilli?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858017" y="9485708"/>
            <a:ext cx="190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conditions do microbes need to grow?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7026637" y="9145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932520" y="831737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044089" y="9496660"/>
            <a:ext cx="16300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visible symptoms of food poisoning?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  <a:endCxn id="3" idx="0"/>
          </p:cNvCxnSpPr>
          <p:nvPr/>
        </p:nvCxnSpPr>
        <p:spPr>
          <a:xfrm>
            <a:off x="8536924" y="8715253"/>
            <a:ext cx="452194" cy="54250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728845" y="7149132"/>
            <a:ext cx="153224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bacteria is added to cheese?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679745" y="6347763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2739527" y="3870059"/>
            <a:ext cx="203710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Food Safety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 rot="18282548">
            <a:off x="684783" y="4354766"/>
            <a:ext cx="151183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Hospitality and Catering provisions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5543418" y="3975885"/>
            <a:ext cx="190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Importance of Nutrition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1790347">
            <a:off x="7425122" y="2293436"/>
            <a:ext cx="214946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High Skilled Dishes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g572a84145efd230d_13"/>
          <p:cNvSpPr txBox="1"/>
          <p:nvPr/>
        </p:nvSpPr>
        <p:spPr>
          <a:xfrm>
            <a:off x="5330744" y="1652006"/>
            <a:ext cx="26715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Pre-Release</a:t>
            </a:r>
            <a:endParaRPr lang="en-GB"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NEA</a:t>
            </a: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2859610" y="1626786"/>
            <a:ext cx="229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Revision 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 Chapter 1&amp;2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663431" y="1609871"/>
            <a:ext cx="229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Revision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Chapter 3&amp;4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g572a84145efd230d_13"/>
          <p:cNvSpPr txBox="1"/>
          <p:nvPr/>
        </p:nvSpPr>
        <p:spPr>
          <a:xfrm>
            <a:off x="733508" y="6602948"/>
            <a:ext cx="110320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roles of front and back of house?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1438369" y="7061564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difference between commercial and non-commercial?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6347543" y="717055"/>
            <a:ext cx="193072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high skills be included in a dish??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/>
          <p:nvPr/>
        </p:nvCxnSpPr>
        <p:spPr>
          <a:xfrm rot="10800000">
            <a:off x="7718212" y="20433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g572a84145efd230d_13"/>
          <p:cNvCxnSpPr/>
          <p:nvPr/>
        </p:nvCxnSpPr>
        <p:spPr>
          <a:xfrm rot="10800000">
            <a:off x="7410314" y="112816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/>
          <p:cNvCxnSpPr>
            <a:cxnSpLocks/>
            <a:endCxn id="236" idx="2"/>
          </p:cNvCxnSpPr>
          <p:nvPr/>
        </p:nvCxnSpPr>
        <p:spPr>
          <a:xfrm flipV="1">
            <a:off x="8784688" y="2013752"/>
            <a:ext cx="331528" cy="13270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2538323" y="732934"/>
            <a:ext cx="199593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dish would be suitable for a vegan?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936501" y="2446958"/>
            <a:ext cx="172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job role of a contract caterer?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3941907" y="11739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/>
          <p:nvPr/>
        </p:nvCxnSpPr>
        <p:spPr>
          <a:xfrm rot="10800000">
            <a:off x="4020346" y="20494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404908" y="5404086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14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allergens?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1677627" y="4829354"/>
            <a:ext cx="19421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create balance meals?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g572a84145efd230d_13"/>
          <p:cNvSpPr txBox="1"/>
          <p:nvPr/>
        </p:nvSpPr>
        <p:spPr>
          <a:xfrm>
            <a:off x="1318062" y="2429199"/>
            <a:ext cx="1772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bacteria used to make yogurt?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5" name="Google Shape;235;g572a84145efd230d_13"/>
          <p:cNvCxnSpPr/>
          <p:nvPr/>
        </p:nvCxnSpPr>
        <p:spPr>
          <a:xfrm rot="10800000">
            <a:off x="2328534" y="2030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g572a84145efd230d_13"/>
          <p:cNvSpPr txBox="1"/>
          <p:nvPr/>
        </p:nvSpPr>
        <p:spPr>
          <a:xfrm>
            <a:off x="8448534" y="1367462"/>
            <a:ext cx="133536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deep fat fry safely?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7" name="Google Shape;237;g572a84145efd230d_13"/>
          <p:cNvCxnSpPr>
            <a:cxnSpLocks/>
          </p:cNvCxnSpPr>
          <p:nvPr/>
        </p:nvCxnSpPr>
        <p:spPr>
          <a:xfrm>
            <a:off x="1366565" y="5481295"/>
            <a:ext cx="541408" cy="4078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487980" y="2915927"/>
            <a:ext cx="18397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emulsification work in a mayonnaise 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/>
          <p:cNvCxnSpPr>
            <a:cxnSpLocks/>
          </p:cNvCxnSpPr>
          <p:nvPr/>
        </p:nvCxnSpPr>
        <p:spPr>
          <a:xfrm flipV="1">
            <a:off x="1164803" y="6296664"/>
            <a:ext cx="510329" cy="3190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4571986" y="3033505"/>
            <a:ext cx="18397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Explain the purpose of Minerals in the diet 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g572a84145efd230d_13"/>
          <p:cNvSpPr txBox="1"/>
          <p:nvPr/>
        </p:nvSpPr>
        <p:spPr>
          <a:xfrm>
            <a:off x="3760468" y="4680686"/>
            <a:ext cx="17874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bacteria used safely?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1018689" y="2982168"/>
            <a:ext cx="21036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role of the Environmental Health Officer 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5724066" y="34754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4310093" y="423741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6242597" y="4736148"/>
            <a:ext cx="218254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are vitamins and minerals found?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g572a84145efd230d_13"/>
          <p:cNvSpPr txBox="1"/>
          <p:nvPr/>
        </p:nvSpPr>
        <p:spPr>
          <a:xfrm>
            <a:off x="3018116" y="12294159"/>
            <a:ext cx="137813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lactose intolerance?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 rot="18667205">
            <a:off x="7835529" y="8285682"/>
            <a:ext cx="163966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High Risk Food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7357223" y="5325295"/>
            <a:ext cx="17622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pasteurisation 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>
            <a:off x="1758206" y="8730501"/>
            <a:ext cx="1772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Design, make and evaluate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1809964" y="7917497"/>
            <a:ext cx="190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a production plan help make a dish?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49708" y="9511369"/>
            <a:ext cx="136388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country is your dish from?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3632407" y="34698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6342162" y="2428372"/>
            <a:ext cx="19488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fermentation make bread rise?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/>
          <p:nvPr/>
        </p:nvCxnSpPr>
        <p:spPr>
          <a:xfrm rot="10800000">
            <a:off x="2464585" y="3556376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6655930" y="6287415"/>
            <a:ext cx="164436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Safe use of bacteria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174097" y="9257754"/>
            <a:ext cx="16300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is chicken a high-risk food?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5304183" y="13104244"/>
            <a:ext cx="185899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Cooking methods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4986767" y="6276998"/>
            <a:ext cx="135318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Design, make and evaluate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8281049" y="5873480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6359754" y="439472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 flipV="1">
            <a:off x="8036372" y="3031850"/>
            <a:ext cx="745367" cy="34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4814161" y="2400261"/>
            <a:ext cx="164627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a customer's nutritional needs?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/>
          <p:nvPr/>
        </p:nvCxnSpPr>
        <p:spPr>
          <a:xfrm rot="10800000">
            <a:off x="5564874" y="201302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1C3D17DD-77CD-C3B5-F873-64231A1D1541}"/>
              </a:ext>
            </a:extLst>
          </p:cNvPr>
          <p:cNvSpPr txBox="1"/>
          <p:nvPr/>
        </p:nvSpPr>
        <p:spPr>
          <a:xfrm>
            <a:off x="3793734" y="13961891"/>
            <a:ext cx="164112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your diet lead to health problems?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3915672" y="13714441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70543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5103981" y="12417066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rubbing in method do?</a:t>
            </a: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364153" y="7929267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pathogenic bacteria cause illness?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/>
          <p:nvPr/>
        </p:nvCxnSpPr>
        <p:spPr>
          <a:xfrm rot="10800000">
            <a:off x="7751398" y="830985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761490" y="5559224"/>
            <a:ext cx="103685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can’t some people eat blue cheese?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4391170" y="7074917"/>
            <a:ext cx="15472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have you picked this dish?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3707671" y="5348791"/>
            <a:ext cx="2193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Which food bank ingredients have you used?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4837619" y="595544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g572a84145efd230d_13"/>
          <p:cNvSpPr txBox="1"/>
          <p:nvPr/>
        </p:nvSpPr>
        <p:spPr>
          <a:xfrm rot="825536">
            <a:off x="1049058" y="6190460"/>
            <a:ext cx="226573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Hospitality &amp; Catering Industry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A3A31B80-D6B3-4323-7353-C69AFFD151D5}"/>
              </a:ext>
            </a:extLst>
          </p:cNvPr>
          <p:cNvGrpSpPr/>
          <p:nvPr/>
        </p:nvGrpSpPr>
        <p:grpSpPr>
          <a:xfrm>
            <a:off x="187419" y="16931870"/>
            <a:ext cx="9389515" cy="558155"/>
            <a:chOff x="187419" y="16931870"/>
            <a:chExt cx="9389515" cy="558155"/>
          </a:xfrm>
        </p:grpSpPr>
        <p:sp>
          <p:nvSpPr>
            <p:cNvPr id="1045" name="Google Shape;152;g572a84145efd230d_13">
              <a:extLst>
                <a:ext uri="{FF2B5EF4-FFF2-40B4-BE49-F238E27FC236}">
                  <a16:creationId xmlns:a16="http://schemas.microsoft.com/office/drawing/2014/main" id="{7B641BE2-89E3-D9F6-9112-3141FBB2EE5D}"/>
                </a:ext>
              </a:extLst>
            </p:cNvPr>
            <p:cNvSpPr txBox="1"/>
            <p:nvPr/>
          </p:nvSpPr>
          <p:spPr>
            <a:xfrm>
              <a:off x="786673" y="16990901"/>
              <a:ext cx="1037885" cy="46162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Practical Knowledge 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6" name="Google Shape;152;g572a84145efd230d_13">
              <a:extLst>
                <a:ext uri="{FF2B5EF4-FFF2-40B4-BE49-F238E27FC236}">
                  <a16:creationId xmlns:a16="http://schemas.microsoft.com/office/drawing/2014/main" id="{9DA4D942-CAB6-9CFC-5552-D9AF8D2FBF36}"/>
                </a:ext>
              </a:extLst>
            </p:cNvPr>
            <p:cNvSpPr txBox="1"/>
            <p:nvPr/>
          </p:nvSpPr>
          <p:spPr>
            <a:xfrm>
              <a:off x="2553363" y="17028401"/>
              <a:ext cx="936027" cy="46162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Food Choice 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7" name="Google Shape;152;g572a84145efd230d_13">
              <a:extLst>
                <a:ext uri="{FF2B5EF4-FFF2-40B4-BE49-F238E27FC236}">
                  <a16:creationId xmlns:a16="http://schemas.microsoft.com/office/drawing/2014/main" id="{B5A297E5-0621-2F91-0F43-F060E3920599}"/>
                </a:ext>
              </a:extLst>
            </p:cNvPr>
            <p:cNvSpPr txBox="1"/>
            <p:nvPr/>
          </p:nvSpPr>
          <p:spPr>
            <a:xfrm>
              <a:off x="4379382" y="17009951"/>
              <a:ext cx="937611" cy="27695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Nutrition 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8" name="Google Shape;152;g572a84145efd230d_13">
              <a:extLst>
                <a:ext uri="{FF2B5EF4-FFF2-40B4-BE49-F238E27FC236}">
                  <a16:creationId xmlns:a16="http://schemas.microsoft.com/office/drawing/2014/main" id="{94F6E42C-09D3-B970-B483-479EDB611088}"/>
                </a:ext>
              </a:extLst>
            </p:cNvPr>
            <p:cNvSpPr txBox="1"/>
            <p:nvPr/>
          </p:nvSpPr>
          <p:spPr>
            <a:xfrm>
              <a:off x="5996471" y="16980390"/>
              <a:ext cx="954344" cy="46162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Science of Food 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9" name="Google Shape;152;g572a84145efd230d_13">
              <a:extLst>
                <a:ext uri="{FF2B5EF4-FFF2-40B4-BE49-F238E27FC236}">
                  <a16:creationId xmlns:a16="http://schemas.microsoft.com/office/drawing/2014/main" id="{3435F71F-2254-6762-9824-5FE0B1235F3A}"/>
                </a:ext>
              </a:extLst>
            </p:cNvPr>
            <p:cNvSpPr txBox="1"/>
            <p:nvPr/>
          </p:nvSpPr>
          <p:spPr>
            <a:xfrm>
              <a:off x="7666928" y="16979502"/>
              <a:ext cx="1521878" cy="46162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Catering &amp; Hospitality 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25D803DC-C1C0-FD10-CDEA-6B2A1BB200F7}"/>
                </a:ext>
              </a:extLst>
            </p:cNvPr>
            <p:cNvSpPr/>
            <p:nvPr/>
          </p:nvSpPr>
          <p:spPr>
            <a:xfrm>
              <a:off x="187419" y="16931870"/>
              <a:ext cx="9389515" cy="546505"/>
            </a:xfrm>
            <a:prstGeom prst="round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Google Shape;129;g572a84145efd230d_13">
            <a:extLst>
              <a:ext uri="{FF2B5EF4-FFF2-40B4-BE49-F238E27FC236}">
                <a16:creationId xmlns:a16="http://schemas.microsoft.com/office/drawing/2014/main" id="{7906742D-F929-FD38-9EE1-531D53FAEE2C}"/>
              </a:ext>
            </a:extLst>
          </p:cNvPr>
          <p:cNvSpPr txBox="1"/>
          <p:nvPr/>
        </p:nvSpPr>
        <p:spPr>
          <a:xfrm rot="2533665">
            <a:off x="7996914" y="11468993"/>
            <a:ext cx="152287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International Cuisine 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" name="Google Shape;178;g572a84145efd230d_13">
            <a:extLst>
              <a:ext uri="{FF2B5EF4-FFF2-40B4-BE49-F238E27FC236}">
                <a16:creationId xmlns:a16="http://schemas.microsoft.com/office/drawing/2014/main" id="{FF86DE85-1644-395A-D5B2-6A16E04E9375}"/>
              </a:ext>
            </a:extLst>
          </p:cNvPr>
          <p:cNvSpPr txBox="1"/>
          <p:nvPr/>
        </p:nvSpPr>
        <p:spPr>
          <a:xfrm>
            <a:off x="6892219" y="12061901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Name traditional dishes from Italy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2" name="Google Shape;174;g572a84145efd230d_13">
            <a:extLst>
              <a:ext uri="{FF2B5EF4-FFF2-40B4-BE49-F238E27FC236}">
                <a16:creationId xmlns:a16="http://schemas.microsoft.com/office/drawing/2014/main" id="{092F3F3B-71D3-F8CB-7A3A-0E8806950E43}"/>
              </a:ext>
            </a:extLst>
          </p:cNvPr>
          <p:cNvCxnSpPr>
            <a:cxnSpLocks/>
          </p:cNvCxnSpPr>
          <p:nvPr/>
        </p:nvCxnSpPr>
        <p:spPr>
          <a:xfrm flipV="1">
            <a:off x="8052756" y="11678580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C44DA15E-954A-6E86-513C-3B4308C13D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209022" y="16994087"/>
            <a:ext cx="591287" cy="41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28C90282-F1B3-8302-B170-761C4C30E8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2174725" y="16975393"/>
            <a:ext cx="491028" cy="47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FE2AD9-AFB4-6F5D-2565-E73E9982B3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4008033" y="16996943"/>
            <a:ext cx="455054" cy="435475"/>
          </a:xfrm>
          <a:prstGeom prst="rect">
            <a:avLst/>
          </a:prstGeom>
        </p:spPr>
      </p:pic>
      <p:pic>
        <p:nvPicPr>
          <p:cNvPr id="1030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2A974ADA-2364-0E9C-5460-45C58044F0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5688184" y="16963173"/>
            <a:ext cx="364955" cy="4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Hotel Generic Detailed Outline icon">
            <a:extLst>
              <a:ext uri="{FF2B5EF4-FFF2-40B4-BE49-F238E27FC236}">
                <a16:creationId xmlns:a16="http://schemas.microsoft.com/office/drawing/2014/main" id="{53EA349C-D659-46BF-7C0C-2302E5EA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292" y="16907135"/>
            <a:ext cx="524237" cy="5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0BAEB032-6665-2091-4C41-A05070B85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5473866" y="16474933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Hotel Generic Detailed Outline icon">
            <a:extLst>
              <a:ext uri="{FF2B5EF4-FFF2-40B4-BE49-F238E27FC236}">
                <a16:creationId xmlns:a16="http://schemas.microsoft.com/office/drawing/2014/main" id="{5E08B2EF-33CA-E703-BDF5-A3961D684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808" y="16463886"/>
            <a:ext cx="362713" cy="36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F8B01C84-670C-6F82-B4A1-A340B02B5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3168318" y="16535242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255BA5D-5478-FFD7-549F-3EB0EF663E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6085224" y="14589606"/>
            <a:ext cx="455054" cy="435475"/>
          </a:xfrm>
          <a:prstGeom prst="rect">
            <a:avLst/>
          </a:prstGeom>
        </p:spPr>
      </p:pic>
      <p:pic>
        <p:nvPicPr>
          <p:cNvPr id="29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9C82F07F-7C6D-1E13-DFFD-894C823727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8321763" y="14479207"/>
            <a:ext cx="364955" cy="49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387083A-9AB8-F306-C232-4F42EC0D4C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714700" y="16326333"/>
            <a:ext cx="455054" cy="4354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A23CA6E-4F62-9D0C-C051-BD4D6ADEBC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406555" y="15013130"/>
            <a:ext cx="455054" cy="435475"/>
          </a:xfrm>
          <a:prstGeom prst="rect">
            <a:avLst/>
          </a:prstGeom>
        </p:spPr>
      </p:pic>
      <p:pic>
        <p:nvPicPr>
          <p:cNvPr id="32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A0470CD1-4E1F-2267-2B1E-37BBC27ACF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7553947" y="14198410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B6E37424-EF47-72A3-4C3B-CBB8328A89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5288377" y="14098833"/>
            <a:ext cx="491028" cy="47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0465F3C-9AAD-1E3C-E011-4C48039020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3426437" y="14538495"/>
            <a:ext cx="455054" cy="435475"/>
          </a:xfrm>
          <a:prstGeom prst="rect">
            <a:avLst/>
          </a:prstGeom>
        </p:spPr>
      </p:pic>
      <p:pic>
        <p:nvPicPr>
          <p:cNvPr id="39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8F95521C-299F-9A9A-31B4-B4B19CDA4D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438014" y="13457737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1DD940D-1D29-3A6A-4962-E7934E34E6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1135580" y="12867952"/>
            <a:ext cx="455054" cy="435475"/>
          </a:xfrm>
          <a:prstGeom prst="rect">
            <a:avLst/>
          </a:prstGeom>
        </p:spPr>
      </p:pic>
      <p:pic>
        <p:nvPicPr>
          <p:cNvPr id="41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3035630D-CADC-3B61-370D-F8599D736E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4304332" y="12398599"/>
            <a:ext cx="414253" cy="40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DCF4A5D3-B4AC-881F-D5F9-0AB4A49D3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5261890" y="12146752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1E385880-01B4-46E2-74D6-5C75F10EB2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7527194" y="11807555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3AAB2DA1-C863-8F15-FA1B-0AE7CAD2A9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6827511" y="11929458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7EA677F0-45A4-BF48-BFE1-82F2870EF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4747140" y="11944180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965A2B46-0976-B5AA-58F6-4E4810E3D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2503366" y="11974175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0AC01D13-5E05-A950-F0D7-DBA4DBA92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7825430" y="10244545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D31D1401-15DF-4F8D-09E9-72010087BB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8422225" y="10022493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53E7316E-4604-8CCD-AA03-CF12D6A413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5545153" y="10305305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1C368ADD-1A37-E21A-836D-439FF3990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224416" y="10488922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28C7CC35-1D26-0DC4-E303-0E1C2A76A0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237298" y="9308892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B626C764-2BA1-DE38-0CC1-9EB55966DD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3288203" y="9671759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10" descr="Hotel Generic Detailed Outline icon">
            <a:extLst>
              <a:ext uri="{FF2B5EF4-FFF2-40B4-BE49-F238E27FC236}">
                <a16:creationId xmlns:a16="http://schemas.microsoft.com/office/drawing/2014/main" id="{4F802B72-BC30-0968-6EFD-C63D8E337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207" y="8139480"/>
            <a:ext cx="362713" cy="36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0" name="Google Shape;263;g572a84145efd230d_13">
            <a:extLst>
              <a:ext uri="{FF2B5EF4-FFF2-40B4-BE49-F238E27FC236}">
                <a16:creationId xmlns:a16="http://schemas.microsoft.com/office/drawing/2014/main" id="{1140C985-10DF-8D35-B4CC-CD53F4D0E7C1}"/>
              </a:ext>
            </a:extLst>
          </p:cNvPr>
          <p:cNvSpPr txBox="1"/>
          <p:nvPr/>
        </p:nvSpPr>
        <p:spPr>
          <a:xfrm>
            <a:off x="5599384" y="5243955"/>
            <a:ext cx="187590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Describe coagulation in the carbona?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1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0C10F6C3-8E55-CE2A-F193-53B64DA80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3589427" y="5592308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04862D8F-7AFB-318F-F862-737776B42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5832587" y="7244051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AF8D6582-4F00-C859-71F9-A05B5A5026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5564874" y="9521415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4D2C5732-4BB3-70E7-0AD2-AE5973C52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7611520" y="9482527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32A19449-3DF5-4BA8-5E53-9A17EDBAD8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9191014" y="8814728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CFA5FB20-3EBB-21D9-33BD-D94BFE6B21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9327190" y="6556490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AA9295E7-8F65-F00F-0C1E-871C9E7F1C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8536924" y="5144692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1CC6CB97-7C5E-82A7-0076-8A7B09777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7003266" y="5697877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6" name="Google Shape;210;g572a84145efd230d_13">
            <a:extLst>
              <a:ext uri="{FF2B5EF4-FFF2-40B4-BE49-F238E27FC236}">
                <a16:creationId xmlns:a16="http://schemas.microsoft.com/office/drawing/2014/main" id="{CCA379AA-F166-667E-D863-875BC89D3A69}"/>
              </a:ext>
            </a:extLst>
          </p:cNvPr>
          <p:cNvCxnSpPr>
            <a:cxnSpLocks/>
          </p:cNvCxnSpPr>
          <p:nvPr/>
        </p:nvCxnSpPr>
        <p:spPr>
          <a:xfrm flipH="1" flipV="1">
            <a:off x="6480677" y="5852864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29" name="Picture 10" descr="Hotel Generic Detailed Outline icon">
            <a:extLst>
              <a:ext uri="{FF2B5EF4-FFF2-40B4-BE49-F238E27FC236}">
                <a16:creationId xmlns:a16="http://schemas.microsoft.com/office/drawing/2014/main" id="{E1F7791A-9BBE-5CE3-799E-E00D65304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406" y="7278457"/>
            <a:ext cx="362713" cy="36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10" descr="Hotel Generic Detailed Outline icon">
            <a:extLst>
              <a:ext uri="{FF2B5EF4-FFF2-40B4-BE49-F238E27FC236}">
                <a16:creationId xmlns:a16="http://schemas.microsoft.com/office/drawing/2014/main" id="{10BF2B5B-09A9-F9E5-6BF3-80BEFBC43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09" y="7542035"/>
            <a:ext cx="362713" cy="36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8" name="Google Shape;220;g572a84145efd230d_13">
            <a:extLst>
              <a:ext uri="{FF2B5EF4-FFF2-40B4-BE49-F238E27FC236}">
                <a16:creationId xmlns:a16="http://schemas.microsoft.com/office/drawing/2014/main" id="{77FB4513-5834-89E7-AFD0-0B8A1AEAC8E3}"/>
              </a:ext>
            </a:extLst>
          </p:cNvPr>
          <p:cNvSpPr txBox="1"/>
          <p:nvPr/>
        </p:nvSpPr>
        <p:spPr>
          <a:xfrm>
            <a:off x="-86499" y="5882649"/>
            <a:ext cx="1101096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menu plan for a dietary requirement?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59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C8925295-1B85-771B-4C08-0C70BEEC90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301919" y="6701738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Google Shape;230;g572a84145efd230d_13">
            <a:extLst>
              <a:ext uri="{FF2B5EF4-FFF2-40B4-BE49-F238E27FC236}">
                <a16:creationId xmlns:a16="http://schemas.microsoft.com/office/drawing/2014/main" id="{80613EC1-69DD-AC4E-9402-13411B4A6BC6}"/>
              </a:ext>
            </a:extLst>
          </p:cNvPr>
          <p:cNvSpPr txBox="1"/>
          <p:nvPr/>
        </p:nvSpPr>
        <p:spPr>
          <a:xfrm>
            <a:off x="-148909" y="3815069"/>
            <a:ext cx="14370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customer requirements?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61" name="Google Shape;275;g572a84145efd230d_13">
            <a:extLst>
              <a:ext uri="{FF2B5EF4-FFF2-40B4-BE49-F238E27FC236}">
                <a16:creationId xmlns:a16="http://schemas.microsoft.com/office/drawing/2014/main" id="{0A0F1F7F-E60F-62AE-2872-8AEB684723C9}"/>
              </a:ext>
            </a:extLst>
          </p:cNvPr>
          <p:cNvCxnSpPr/>
          <p:nvPr/>
        </p:nvCxnSpPr>
        <p:spPr>
          <a:xfrm rot="10800000">
            <a:off x="912872" y="3992154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62" name="Google Shape;240;g572a84145efd230d_13">
            <a:extLst>
              <a:ext uri="{FF2B5EF4-FFF2-40B4-BE49-F238E27FC236}">
                <a16:creationId xmlns:a16="http://schemas.microsoft.com/office/drawing/2014/main" id="{AD139A46-EF02-BA24-688F-506F7B9479A8}"/>
              </a:ext>
            </a:extLst>
          </p:cNvPr>
          <p:cNvSpPr txBox="1"/>
          <p:nvPr/>
        </p:nvSpPr>
        <p:spPr>
          <a:xfrm>
            <a:off x="2849030" y="2951031"/>
            <a:ext cx="183977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lamination?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63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68C87DA9-750D-37BF-E25A-4E653A2896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2986128" y="5594597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10" descr="Hotel Generic Detailed Outline icon">
            <a:extLst>
              <a:ext uri="{FF2B5EF4-FFF2-40B4-BE49-F238E27FC236}">
                <a16:creationId xmlns:a16="http://schemas.microsoft.com/office/drawing/2014/main" id="{0612ADC1-28E0-6546-FEA3-3EE18C88B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5" y="4394724"/>
            <a:ext cx="362713" cy="36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34E35DAC-5C2F-464B-5643-DEB191E4C8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1299872" y="3418806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6BCE0CA3-E6D2-7458-50B5-41A11862C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5463508" y="4666950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7" name="Picture 1066">
            <a:extLst>
              <a:ext uri="{FF2B5EF4-FFF2-40B4-BE49-F238E27FC236}">
                <a16:creationId xmlns:a16="http://schemas.microsoft.com/office/drawing/2014/main" id="{96FE911E-36F5-C62C-091F-14EEA197F4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3368310" y="4817516"/>
            <a:ext cx="455054" cy="435475"/>
          </a:xfrm>
          <a:prstGeom prst="rect">
            <a:avLst/>
          </a:prstGeom>
        </p:spPr>
      </p:pic>
      <p:pic>
        <p:nvPicPr>
          <p:cNvPr id="1068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757820C8-1CF4-7482-10F6-65F475D92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6030422" y="7940238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525CD837-F63F-B189-A1BF-0326B7F96F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8021254" y="7521473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49907074-49D2-7F72-F031-A258CD0648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6598856" y="7583400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1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F56EBADC-69AC-F60C-A947-9D786EC19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3090585" y="3218422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1071">
            <a:extLst>
              <a:ext uri="{FF2B5EF4-FFF2-40B4-BE49-F238E27FC236}">
                <a16:creationId xmlns:a16="http://schemas.microsoft.com/office/drawing/2014/main" id="{397B64C0-471A-3BAE-AB33-03FB71188F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4218955" y="3227398"/>
            <a:ext cx="455054" cy="435475"/>
          </a:xfrm>
          <a:prstGeom prst="rect">
            <a:avLst/>
          </a:prstGeom>
        </p:spPr>
      </p:pic>
      <p:pic>
        <p:nvPicPr>
          <p:cNvPr id="1073" name="Picture 1072">
            <a:extLst>
              <a:ext uri="{FF2B5EF4-FFF2-40B4-BE49-F238E27FC236}">
                <a16:creationId xmlns:a16="http://schemas.microsoft.com/office/drawing/2014/main" id="{024292B4-FA8D-44E7-90A8-A31C408F7D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8239784" y="4772298"/>
            <a:ext cx="455054" cy="435475"/>
          </a:xfrm>
          <a:prstGeom prst="rect">
            <a:avLst/>
          </a:prstGeom>
        </p:spPr>
      </p:pic>
      <p:sp>
        <p:nvSpPr>
          <p:cNvPr id="16" name="Google Shape;222;g572a84145efd230d_13">
            <a:extLst>
              <a:ext uri="{FF2B5EF4-FFF2-40B4-BE49-F238E27FC236}">
                <a16:creationId xmlns:a16="http://schemas.microsoft.com/office/drawing/2014/main" id="{A5F774BF-F6DB-EA94-067C-30067FE07A1F}"/>
              </a:ext>
            </a:extLst>
          </p:cNvPr>
          <p:cNvSpPr txBox="1"/>
          <p:nvPr/>
        </p:nvSpPr>
        <p:spPr>
          <a:xfrm>
            <a:off x="4356157" y="754573"/>
            <a:ext cx="210427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cooking methods affect the nutritional value of food?</a:t>
            </a:r>
          </a:p>
        </p:txBody>
      </p:sp>
      <p:sp>
        <p:nvSpPr>
          <p:cNvPr id="19" name="Google Shape;226;g572a84145efd230d_13">
            <a:extLst>
              <a:ext uri="{FF2B5EF4-FFF2-40B4-BE49-F238E27FC236}">
                <a16:creationId xmlns:a16="http://schemas.microsoft.com/office/drawing/2014/main" id="{7B9DC5EB-61C0-6755-5A94-CBEE15512D61}"/>
              </a:ext>
            </a:extLst>
          </p:cNvPr>
          <p:cNvSpPr txBox="1"/>
          <p:nvPr/>
        </p:nvSpPr>
        <p:spPr>
          <a:xfrm>
            <a:off x="883375" y="772977"/>
            <a:ext cx="21267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a dish be adapted to suit a customers requirements?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CCF84B5-B41B-3137-E140-5DA72F60A0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4706421" y="2342529"/>
            <a:ext cx="455054" cy="43547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844875C-B9C5-07AE-4F85-6118AB12D1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0" r="9197"/>
          <a:stretch/>
        </p:blipFill>
        <p:spPr>
          <a:xfrm>
            <a:off x="6048085" y="733930"/>
            <a:ext cx="327428" cy="313340"/>
          </a:xfrm>
          <a:prstGeom prst="rect">
            <a:avLst/>
          </a:prstGeom>
        </p:spPr>
      </p:pic>
      <p:pic>
        <p:nvPicPr>
          <p:cNvPr id="59" name="Picture 10" descr="Hotel Generic Detailed Outline icon">
            <a:extLst>
              <a:ext uri="{FF2B5EF4-FFF2-40B4-BE49-F238E27FC236}">
                <a16:creationId xmlns:a16="http://schemas.microsoft.com/office/drawing/2014/main" id="{3DBFF7EC-668C-8631-DAF0-87127F7C7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573" y="2623219"/>
            <a:ext cx="362713" cy="36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7BDE25FF-8DA2-3B96-FC92-3328938E71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1090235" y="2521583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95799D97-FA64-7547-E889-F464C9A24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6369600" y="2665560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" descr="Chemical flask exploration icon, outline style 14504192 Vector Art at  Vecteezy">
            <a:extLst>
              <a:ext uri="{FF2B5EF4-FFF2-40B4-BE49-F238E27FC236}">
                <a16:creationId xmlns:a16="http://schemas.microsoft.com/office/drawing/2014/main" id="{BF129B98-BED6-2B13-6B3B-4092FAFE8A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1" t="4836" r="14147"/>
          <a:stretch/>
        </p:blipFill>
        <p:spPr bwMode="auto">
          <a:xfrm>
            <a:off x="6299791" y="3225937"/>
            <a:ext cx="272613" cy="3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83AA12E8-1DDC-963C-32D3-F27C5EC2F4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3511227" y="1126739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991866C6-EB07-49DE-5BC9-5AC582B06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1479869" y="531858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Google Shape;185;g572a84145efd230d_13">
            <a:extLst>
              <a:ext uri="{FF2B5EF4-FFF2-40B4-BE49-F238E27FC236}">
                <a16:creationId xmlns:a16="http://schemas.microsoft.com/office/drawing/2014/main" id="{87FA1814-3796-8D4D-5B39-BBD126283E5E}"/>
              </a:ext>
            </a:extLst>
          </p:cNvPr>
          <p:cNvSpPr txBox="1"/>
          <p:nvPr/>
        </p:nvSpPr>
        <p:spPr>
          <a:xfrm>
            <a:off x="1957928" y="10256256"/>
            <a:ext cx="1780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seasonality affect food choice?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7" name="Picture 4" descr="Black vegan logo vector in a circle | free image by rawpixel ...">
            <a:extLst>
              <a:ext uri="{FF2B5EF4-FFF2-40B4-BE49-F238E27FC236}">
                <a16:creationId xmlns:a16="http://schemas.microsoft.com/office/drawing/2014/main" id="{34C76C8D-1C84-90D8-2D3C-25AE490EEA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22617" r="21423" b="22060"/>
          <a:stretch/>
        </p:blipFill>
        <p:spPr bwMode="auto">
          <a:xfrm>
            <a:off x="1853688" y="9936789"/>
            <a:ext cx="356840" cy="34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1F5F8CBC-E408-1018-B72D-0BD339462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9250848" y="2048238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Google Shape;121;g572a84145efd230d_13">
            <a:extLst>
              <a:ext uri="{FF2B5EF4-FFF2-40B4-BE49-F238E27FC236}">
                <a16:creationId xmlns:a16="http://schemas.microsoft.com/office/drawing/2014/main" id="{0D1CFBC4-BD32-E057-22B7-CA4DD7177B1C}"/>
              </a:ext>
            </a:extLst>
          </p:cNvPr>
          <p:cNvSpPr txBox="1"/>
          <p:nvPr/>
        </p:nvSpPr>
        <p:spPr>
          <a:xfrm>
            <a:off x="2009568" y="32417"/>
            <a:ext cx="5974500" cy="6462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Catering Learning Journey</a:t>
            </a:r>
            <a:endParaRPr sz="16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62C1ACA-0606-5027-4718-9FA146EE9A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0570" y="32760"/>
            <a:ext cx="1028844" cy="80973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7D5EBFBD-B5E5-A61D-81B4-9D3EC721F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85" y="88455"/>
            <a:ext cx="1392552" cy="816324"/>
          </a:xfrm>
          <a:prstGeom prst="rect">
            <a:avLst/>
          </a:prstGeom>
        </p:spPr>
      </p:pic>
      <p:pic>
        <p:nvPicPr>
          <p:cNvPr id="70" name="Picture 2" descr="Premium Vector | Hand drawn saucepan sketch symbol. vector ...">
            <a:extLst>
              <a:ext uri="{FF2B5EF4-FFF2-40B4-BE49-F238E27FC236}">
                <a16:creationId xmlns:a16="http://schemas.microsoft.com/office/drawing/2014/main" id="{001FF4B1-653F-B3F7-5351-207970DCD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" t="20214" r="7546" b="19199"/>
          <a:stretch/>
        </p:blipFill>
        <p:spPr bwMode="auto">
          <a:xfrm>
            <a:off x="8143915" y="1032379"/>
            <a:ext cx="403814" cy="2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Google Shape;104;g572a84145efd230d_13">
            <a:extLst>
              <a:ext uri="{FF2B5EF4-FFF2-40B4-BE49-F238E27FC236}">
                <a16:creationId xmlns:a16="http://schemas.microsoft.com/office/drawing/2014/main" id="{984CB8AD-4C10-2FB5-5CE2-DBB750F6B90C}"/>
              </a:ext>
            </a:extLst>
          </p:cNvPr>
          <p:cNvSpPr/>
          <p:nvPr/>
        </p:nvSpPr>
        <p:spPr>
          <a:xfrm>
            <a:off x="8112742" y="14970931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105;g572a84145efd230d_13">
            <a:extLst>
              <a:ext uri="{FF2B5EF4-FFF2-40B4-BE49-F238E27FC236}">
                <a16:creationId xmlns:a16="http://schemas.microsoft.com/office/drawing/2014/main" id="{2F0FA94B-97F5-2B39-E9B4-CE492EE85AC4}"/>
              </a:ext>
            </a:extLst>
          </p:cNvPr>
          <p:cNvSpPr/>
          <p:nvPr/>
        </p:nvSpPr>
        <p:spPr>
          <a:xfrm>
            <a:off x="8292015" y="15171781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114;g572a84145efd230d_13">
            <a:extLst>
              <a:ext uri="{FF2B5EF4-FFF2-40B4-BE49-F238E27FC236}">
                <a16:creationId xmlns:a16="http://schemas.microsoft.com/office/drawing/2014/main" id="{2D4E4768-C979-3E3C-F197-27217DF9D216}"/>
              </a:ext>
            </a:extLst>
          </p:cNvPr>
          <p:cNvSpPr txBox="1"/>
          <p:nvPr/>
        </p:nvSpPr>
        <p:spPr>
          <a:xfrm>
            <a:off x="8433142" y="15171781"/>
            <a:ext cx="574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dirty="0"/>
          </a:p>
        </p:txBody>
      </p:sp>
      <p:sp>
        <p:nvSpPr>
          <p:cNvPr id="74" name="Google Shape;104;g572a84145efd230d_13">
            <a:extLst>
              <a:ext uri="{FF2B5EF4-FFF2-40B4-BE49-F238E27FC236}">
                <a16:creationId xmlns:a16="http://schemas.microsoft.com/office/drawing/2014/main" id="{2A7A2805-179A-DC5E-2133-130B255381F9}"/>
              </a:ext>
            </a:extLst>
          </p:cNvPr>
          <p:cNvSpPr/>
          <p:nvPr/>
        </p:nvSpPr>
        <p:spPr>
          <a:xfrm>
            <a:off x="7525069" y="12737821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105;g572a84145efd230d_13">
            <a:extLst>
              <a:ext uri="{FF2B5EF4-FFF2-40B4-BE49-F238E27FC236}">
                <a16:creationId xmlns:a16="http://schemas.microsoft.com/office/drawing/2014/main" id="{B620CB75-8B21-3929-8B35-91A0ED44F0E0}"/>
              </a:ext>
            </a:extLst>
          </p:cNvPr>
          <p:cNvSpPr/>
          <p:nvPr/>
        </p:nvSpPr>
        <p:spPr>
          <a:xfrm>
            <a:off x="7704342" y="12938671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114;g572a84145efd230d_13">
            <a:extLst>
              <a:ext uri="{FF2B5EF4-FFF2-40B4-BE49-F238E27FC236}">
                <a16:creationId xmlns:a16="http://schemas.microsoft.com/office/drawing/2014/main" id="{4A6379FC-AFCA-F95D-E9FE-E53ACC270156}"/>
              </a:ext>
            </a:extLst>
          </p:cNvPr>
          <p:cNvSpPr txBox="1"/>
          <p:nvPr/>
        </p:nvSpPr>
        <p:spPr>
          <a:xfrm>
            <a:off x="7845469" y="12938671"/>
            <a:ext cx="574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  <p:sp>
        <p:nvSpPr>
          <p:cNvPr id="77" name="Google Shape;104;g572a84145efd230d_13">
            <a:extLst>
              <a:ext uri="{FF2B5EF4-FFF2-40B4-BE49-F238E27FC236}">
                <a16:creationId xmlns:a16="http://schemas.microsoft.com/office/drawing/2014/main" id="{091A4A84-2F16-A5E4-E37F-627301F5A488}"/>
              </a:ext>
            </a:extLst>
          </p:cNvPr>
          <p:cNvSpPr/>
          <p:nvPr/>
        </p:nvSpPr>
        <p:spPr>
          <a:xfrm>
            <a:off x="3680727" y="8187395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105;g572a84145efd230d_13">
            <a:extLst>
              <a:ext uri="{FF2B5EF4-FFF2-40B4-BE49-F238E27FC236}">
                <a16:creationId xmlns:a16="http://schemas.microsoft.com/office/drawing/2014/main" id="{7CA8E34D-943C-CE52-3638-28EA76FEECBE}"/>
              </a:ext>
            </a:extLst>
          </p:cNvPr>
          <p:cNvSpPr/>
          <p:nvPr/>
        </p:nvSpPr>
        <p:spPr>
          <a:xfrm>
            <a:off x="3860000" y="8388245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114;g572a84145efd230d_13">
            <a:extLst>
              <a:ext uri="{FF2B5EF4-FFF2-40B4-BE49-F238E27FC236}">
                <a16:creationId xmlns:a16="http://schemas.microsoft.com/office/drawing/2014/main" id="{AE709A50-B39F-A65B-2D55-5D67DE077F80}"/>
              </a:ext>
            </a:extLst>
          </p:cNvPr>
          <p:cNvSpPr txBox="1"/>
          <p:nvPr/>
        </p:nvSpPr>
        <p:spPr>
          <a:xfrm>
            <a:off x="4001127" y="8388245"/>
            <a:ext cx="574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  <p:sp>
        <p:nvSpPr>
          <p:cNvPr id="80" name="Google Shape;104;g572a84145efd230d_13">
            <a:extLst>
              <a:ext uri="{FF2B5EF4-FFF2-40B4-BE49-F238E27FC236}">
                <a16:creationId xmlns:a16="http://schemas.microsoft.com/office/drawing/2014/main" id="{C4671C14-0C27-1817-FC10-1DA23233B172}"/>
              </a:ext>
            </a:extLst>
          </p:cNvPr>
          <p:cNvSpPr/>
          <p:nvPr/>
        </p:nvSpPr>
        <p:spPr>
          <a:xfrm>
            <a:off x="3256950" y="5947289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105;g572a84145efd230d_13">
            <a:extLst>
              <a:ext uri="{FF2B5EF4-FFF2-40B4-BE49-F238E27FC236}">
                <a16:creationId xmlns:a16="http://schemas.microsoft.com/office/drawing/2014/main" id="{B8569887-DA42-116A-DD11-F6A4BE533FEF}"/>
              </a:ext>
            </a:extLst>
          </p:cNvPr>
          <p:cNvSpPr/>
          <p:nvPr/>
        </p:nvSpPr>
        <p:spPr>
          <a:xfrm>
            <a:off x="3436223" y="6148139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114;g572a84145efd230d_13">
            <a:extLst>
              <a:ext uri="{FF2B5EF4-FFF2-40B4-BE49-F238E27FC236}">
                <a16:creationId xmlns:a16="http://schemas.microsoft.com/office/drawing/2014/main" id="{C475CFC3-FD34-44AB-F7BF-344B782FA13E}"/>
              </a:ext>
            </a:extLst>
          </p:cNvPr>
          <p:cNvSpPr txBox="1"/>
          <p:nvPr/>
        </p:nvSpPr>
        <p:spPr>
          <a:xfrm>
            <a:off x="3419205" y="6148139"/>
            <a:ext cx="841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dirty="0"/>
          </a:p>
        </p:txBody>
      </p:sp>
      <p:sp>
        <p:nvSpPr>
          <p:cNvPr id="83" name="Google Shape;104;g572a84145efd230d_13">
            <a:extLst>
              <a:ext uri="{FF2B5EF4-FFF2-40B4-BE49-F238E27FC236}">
                <a16:creationId xmlns:a16="http://schemas.microsoft.com/office/drawing/2014/main" id="{EF0B2C4F-DF27-5405-E553-BFFA4ADA5C5F}"/>
              </a:ext>
            </a:extLst>
          </p:cNvPr>
          <p:cNvSpPr/>
          <p:nvPr/>
        </p:nvSpPr>
        <p:spPr>
          <a:xfrm>
            <a:off x="7485885" y="3488905"/>
            <a:ext cx="1215000" cy="1305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105;g572a84145efd230d_13">
            <a:extLst>
              <a:ext uri="{FF2B5EF4-FFF2-40B4-BE49-F238E27FC236}">
                <a16:creationId xmlns:a16="http://schemas.microsoft.com/office/drawing/2014/main" id="{D1D432D5-A3C1-B9D6-9BE6-D729E79B760C}"/>
              </a:ext>
            </a:extLst>
          </p:cNvPr>
          <p:cNvSpPr/>
          <p:nvPr/>
        </p:nvSpPr>
        <p:spPr>
          <a:xfrm>
            <a:off x="7665158" y="3689755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114;g572a84145efd230d_13">
            <a:extLst>
              <a:ext uri="{FF2B5EF4-FFF2-40B4-BE49-F238E27FC236}">
                <a16:creationId xmlns:a16="http://schemas.microsoft.com/office/drawing/2014/main" id="{60008DD3-2D13-E52F-6E4A-E604604A8D11}"/>
              </a:ext>
            </a:extLst>
          </p:cNvPr>
          <p:cNvSpPr txBox="1"/>
          <p:nvPr/>
        </p:nvSpPr>
        <p:spPr>
          <a:xfrm>
            <a:off x="7648140" y="3689755"/>
            <a:ext cx="8412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Props1.xml><?xml version="1.0" encoding="utf-8"?>
<ds:datastoreItem xmlns:ds="http://schemas.openxmlformats.org/officeDocument/2006/customXml" ds:itemID="{7B3344FE-D91E-4CCD-A37A-F1FCCCCE7419}"/>
</file>

<file path=customXml/itemProps2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87BB4-319B-4A1E-B69A-F2E695B675DA}">
  <ds:schemaRefs>
    <ds:schemaRef ds:uri="http://www.w3.org/XML/1998/namespace"/>
    <ds:schemaRef ds:uri="http://purl.org/dc/terms/"/>
    <ds:schemaRef ds:uri="437e6da8-daa5-493e-91db-7327883a71d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0e071e11-d068-494d-93e0-4693d941b853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543</Words>
  <Application>Microsoft Office PowerPoint</Application>
  <PresentationFormat>Custom</PresentationFormat>
  <Paragraphs>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Century Gothic</vt:lpstr>
      <vt:lpstr>Aptos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Hannah Dart</cp:lastModifiedBy>
  <cp:revision>38</cp:revision>
  <cp:lastPrinted>2024-06-25T09:22:11Z</cp:lastPrinted>
  <dcterms:created xsi:type="dcterms:W3CDTF">2018-02-08T08:28:53Z</dcterms:created>
  <dcterms:modified xsi:type="dcterms:W3CDTF">2026-06-16T11:55:14Z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