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888163" cy="100187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1FCCA-2EB6-4872-9C98-6E5167968350}" v="99" dt="2024-05-12T20:50:20.798"/>
    <p1510:client id="{ACEB7E3B-A3D6-3D44-AAF3-E4F5BE4C2AA5}" v="1" dt="2024-05-13T09:24:46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355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533357" y="7857473"/>
            <a:ext cx="17347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makes up good health?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277442" y="12822759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60420" y="151549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53582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60281" y="8069975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00668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/>
          <p:cNvSpPr/>
          <p:nvPr/>
        </p:nvSpPr>
        <p:spPr>
          <a:xfrm>
            <a:off x="1127282" y="13369468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1318062" y="1355986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/>
          <p:cNvSpPr/>
          <p:nvPr/>
        </p:nvSpPr>
        <p:spPr>
          <a:xfrm>
            <a:off x="695084" y="4011257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871166" y="421755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1280015" y="13578211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dirty="0"/>
          </a:p>
        </p:txBody>
      </p:sp>
      <p:grpSp>
        <p:nvGrpSpPr>
          <p:cNvPr id="111" name="Google Shape;111;g572a84145efd230d_13"/>
          <p:cNvGrpSpPr/>
          <p:nvPr/>
        </p:nvGrpSpPr>
        <p:grpSpPr>
          <a:xfrm>
            <a:off x="8426408" y="11604140"/>
            <a:ext cx="1215000" cy="1305000"/>
            <a:chOff x="8930805" y="12013716"/>
            <a:chExt cx="1215000" cy="1305000"/>
          </a:xfrm>
        </p:grpSpPr>
        <p:sp>
          <p:nvSpPr>
            <p:cNvPr id="112" name="Google Shape;112;g572a84145efd230d_13"/>
            <p:cNvSpPr/>
            <p:nvPr/>
          </p:nvSpPr>
          <p:spPr>
            <a:xfrm>
              <a:off x="8930805" y="12013716"/>
              <a:ext cx="1215000" cy="1305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72a84145efd230d_13"/>
            <p:cNvSpPr/>
            <p:nvPr/>
          </p:nvSpPr>
          <p:spPr>
            <a:xfrm>
              <a:off x="9109463" y="12227320"/>
              <a:ext cx="8583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g572a84145efd230d_13"/>
            <p:cNvSpPr txBox="1"/>
            <p:nvPr/>
          </p:nvSpPr>
          <p:spPr>
            <a:xfrm>
              <a:off x="9256089" y="12219733"/>
              <a:ext cx="574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4A0398-76C8-4971-FA15-41221C51072B}"/>
              </a:ext>
            </a:extLst>
          </p:cNvPr>
          <p:cNvGrpSpPr/>
          <p:nvPr/>
        </p:nvGrpSpPr>
        <p:grpSpPr>
          <a:xfrm>
            <a:off x="574661" y="9262491"/>
            <a:ext cx="1215000" cy="1305000"/>
            <a:chOff x="1702875" y="9410682"/>
            <a:chExt cx="1215000" cy="1305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3C7D8C-CF48-4418-7D21-AF8C11E5B4A6}"/>
                </a:ext>
              </a:extLst>
            </p:cNvPr>
            <p:cNvGrpSpPr/>
            <p:nvPr/>
          </p:nvGrpSpPr>
          <p:grpSpPr>
            <a:xfrm>
              <a:off x="1702875" y="9410682"/>
              <a:ext cx="1215000" cy="1305000"/>
              <a:chOff x="1702875" y="9410682"/>
              <a:chExt cx="1215000" cy="1305000"/>
            </a:xfrm>
          </p:grpSpPr>
          <p:sp>
            <p:nvSpPr>
              <p:cNvPr id="102" name="Google Shape;102;g572a84145efd230d_13"/>
              <p:cNvSpPr/>
              <p:nvPr/>
            </p:nvSpPr>
            <p:spPr>
              <a:xfrm>
                <a:off x="1702875" y="9410682"/>
                <a:ext cx="1215000" cy="1305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g572a84145efd230d_13"/>
              <p:cNvSpPr/>
              <p:nvPr/>
            </p:nvSpPr>
            <p:spPr>
              <a:xfrm>
                <a:off x="1882895" y="9604325"/>
                <a:ext cx="862500" cy="90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g572a84145efd230d_13"/>
            <p:cNvSpPr txBox="1"/>
            <p:nvPr/>
          </p:nvSpPr>
          <p:spPr>
            <a:xfrm>
              <a:off x="1882895" y="9618890"/>
              <a:ext cx="841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dirty="0"/>
            </a:p>
          </p:txBody>
        </p:sp>
      </p:grpSp>
      <p:sp>
        <p:nvSpPr>
          <p:cNvPr id="116" name="Google Shape;116;g572a84145efd230d_13"/>
          <p:cNvSpPr txBox="1"/>
          <p:nvPr/>
        </p:nvSpPr>
        <p:spPr>
          <a:xfrm>
            <a:off x="859415" y="4232636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dirty="0"/>
          </a:p>
        </p:txBody>
      </p:sp>
      <p:sp>
        <p:nvSpPr>
          <p:cNvPr id="117" name="Google Shape;117;g572a84145efd230d_13"/>
          <p:cNvSpPr/>
          <p:nvPr/>
        </p:nvSpPr>
        <p:spPr>
          <a:xfrm>
            <a:off x="8237755" y="15057286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/>
          <p:cNvSpPr/>
          <p:nvPr/>
        </p:nvSpPr>
        <p:spPr>
          <a:xfrm>
            <a:off x="8438002" y="15216850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/>
          <p:cNvSpPr txBox="1"/>
          <p:nvPr/>
        </p:nvSpPr>
        <p:spPr>
          <a:xfrm>
            <a:off x="8419409" y="15022201"/>
            <a:ext cx="792966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dirty="0"/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572a84145efd230d_13"/>
          <p:cNvSpPr txBox="1"/>
          <p:nvPr/>
        </p:nvSpPr>
        <p:spPr>
          <a:xfrm>
            <a:off x="1956906" y="199174"/>
            <a:ext cx="5974500" cy="5231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Science (Biology) Learning Journey</a:t>
            </a:r>
            <a:endParaRPr sz="1200" u="sng" dirty="0">
              <a:solidFill>
                <a:schemeClr val="tx1"/>
              </a:solidFill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6071655" y="15412608"/>
            <a:ext cx="190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Cells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567955" y="15414580"/>
            <a:ext cx="21693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Variation and reproduction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362648" y="15191541"/>
            <a:ext cx="191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Ecosystems and plants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20572415">
            <a:off x="6908837" y="13099893"/>
            <a:ext cx="2172353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Evolution and inheritance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g572a84145efd230d_13"/>
          <p:cNvSpPr txBox="1"/>
          <p:nvPr/>
        </p:nvSpPr>
        <p:spPr>
          <a:xfrm>
            <a:off x="2429850" y="13285934"/>
            <a:ext cx="218971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Organ systems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615120" y="10970340"/>
            <a:ext cx="152287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Cell Division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341538" y="10952782"/>
            <a:ext cx="2183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Organisation and the digestive system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265027" y="10916375"/>
            <a:ext cx="190977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Organising animals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652605" y="8810033"/>
            <a:ext cx="17392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Diseases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g572a84145efd230d_13"/>
          <p:cNvSpPr txBox="1"/>
          <p:nvPr/>
        </p:nvSpPr>
        <p:spPr>
          <a:xfrm>
            <a:off x="7105341" y="8540146"/>
            <a:ext cx="190994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Preventing and treating diseases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800794" y="1505728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8445488" y="1359367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802352" y="1597760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6" name="Google Shape;146;g572a84145efd230d_13"/>
          <p:cNvCxnSpPr/>
          <p:nvPr/>
        </p:nvCxnSpPr>
        <p:spPr>
          <a:xfrm rot="10800000">
            <a:off x="5736121" y="149827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5850815" y="13688948"/>
            <a:ext cx="23846" cy="35502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501719" y="10418590"/>
            <a:ext cx="12304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found in a cell?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288362" y="10694836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6121551" y="10226364"/>
            <a:ext cx="199735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are chromosomes replicated?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609477" y="1055804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491875" y="11706075"/>
            <a:ext cx="15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stem cells?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/>
          <p:nvPr/>
        </p:nvCxnSpPr>
        <p:spPr>
          <a:xfrm rot="10800000">
            <a:off x="6724163" y="1134438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3197108" y="11723737"/>
            <a:ext cx="193888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tissues, organs and systems differ?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999182" y="1132591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515272" y="10114846"/>
            <a:ext cx="23808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enzymes are responsible for breaking down carbs?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968571" y="11724398"/>
            <a:ext cx="16565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lungs adapted for gas exchange?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81502" y="11050781"/>
            <a:ext cx="1386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makes up our blood?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883375" y="10714072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115803" y="8281118"/>
            <a:ext cx="1421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parts make up a leaf?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4165155" y="9613222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4 types of pathogen?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7368127" y="909732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932520" y="831737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6395864" y="9498021"/>
            <a:ext cx="1801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important to develop new drugs?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  <a:endCxn id="3" idx="0"/>
          </p:cNvCxnSpPr>
          <p:nvPr/>
        </p:nvCxnSpPr>
        <p:spPr>
          <a:xfrm>
            <a:off x="8782963" y="8999115"/>
            <a:ext cx="169084" cy="23392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676247" y="7054660"/>
            <a:ext cx="153224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factors limit photosynthesis?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8085598" y="5928528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4076837" y="3828680"/>
            <a:ext cx="203710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Hormonal coordination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g572a84145efd230d_13"/>
          <p:cNvSpPr txBox="1"/>
          <p:nvPr/>
        </p:nvSpPr>
        <p:spPr>
          <a:xfrm>
            <a:off x="1995948" y="3768275"/>
            <a:ext cx="151183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The human nervous system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572a84145efd230d_13"/>
          <p:cNvSpPr txBox="1"/>
          <p:nvPr/>
        </p:nvSpPr>
        <p:spPr>
          <a:xfrm>
            <a:off x="6638698" y="3784316"/>
            <a:ext cx="190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Homeostasis in action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5400000">
            <a:off x="7601903" y="2650098"/>
            <a:ext cx="21494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Reproduction and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inheritance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g572a84145efd230d_13"/>
          <p:cNvSpPr txBox="1"/>
          <p:nvPr/>
        </p:nvSpPr>
        <p:spPr>
          <a:xfrm>
            <a:off x="5330744" y="1652006"/>
            <a:ext cx="26715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Variation and evolution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2965099" y="1598810"/>
            <a:ext cx="229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Genetics and evolution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663431" y="1609871"/>
            <a:ext cx="229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Biodiversity and ecosystems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1355840" y="7141998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carbon move through ecosystems?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572a84145efd230d_13"/>
          <p:cNvSpPr txBox="1"/>
          <p:nvPr/>
        </p:nvSpPr>
        <p:spPr>
          <a:xfrm>
            <a:off x="5850815" y="724296"/>
            <a:ext cx="193072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Give examples of useful adaptations in animals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3" name="Google Shape;223;g572a84145efd230d_13"/>
          <p:cNvCxnSpPr>
            <a:cxnSpLocks/>
          </p:cNvCxnSpPr>
          <p:nvPr/>
        </p:nvCxnSpPr>
        <p:spPr>
          <a:xfrm flipV="1">
            <a:off x="7990029" y="2695718"/>
            <a:ext cx="366356" cy="89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g572a84145efd230d_13"/>
          <p:cNvCxnSpPr>
            <a:cxnSpLocks/>
          </p:cNvCxnSpPr>
          <p:nvPr/>
        </p:nvCxnSpPr>
        <p:spPr>
          <a:xfrm flipV="1">
            <a:off x="7123176" y="1128160"/>
            <a:ext cx="287138" cy="47065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g572a84145efd230d_13"/>
          <p:cNvCxnSpPr>
            <a:cxnSpLocks/>
            <a:endCxn id="236" idx="2"/>
          </p:cNvCxnSpPr>
          <p:nvPr/>
        </p:nvCxnSpPr>
        <p:spPr>
          <a:xfrm flipV="1">
            <a:off x="8915417" y="1904227"/>
            <a:ext cx="257646" cy="40835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g572a84145efd230d_13"/>
          <p:cNvSpPr txBox="1"/>
          <p:nvPr/>
        </p:nvSpPr>
        <p:spPr>
          <a:xfrm>
            <a:off x="3133733" y="772631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fossils provide evidence for evolution?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572a84145efd230d_13"/>
          <p:cNvSpPr txBox="1"/>
          <p:nvPr/>
        </p:nvSpPr>
        <p:spPr>
          <a:xfrm>
            <a:off x="2936501" y="2446958"/>
            <a:ext cx="172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Darwin’s theory explain evolution?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/>
          <p:nvPr/>
        </p:nvCxnSpPr>
        <p:spPr>
          <a:xfrm rot="10800000">
            <a:off x="4999182" y="11739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/>
          <p:cNvCxnSpPr/>
          <p:nvPr/>
        </p:nvCxnSpPr>
        <p:spPr>
          <a:xfrm rot="10800000">
            <a:off x="4020346" y="20494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1464952" y="5329254"/>
            <a:ext cx="233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human activities influence carbon in the atmosphere?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1727663" y="4743980"/>
            <a:ext cx="19421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reflexes differ from voluntary actions?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g572a84145efd230d_13"/>
          <p:cNvSpPr txBox="1"/>
          <p:nvPr/>
        </p:nvSpPr>
        <p:spPr>
          <a:xfrm>
            <a:off x="951760" y="2492530"/>
            <a:ext cx="204359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population growth affect biodiversity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5" name="Google Shape;235;g572a84145efd230d_13"/>
          <p:cNvCxnSpPr/>
          <p:nvPr/>
        </p:nvCxnSpPr>
        <p:spPr>
          <a:xfrm rot="10800000">
            <a:off x="2328534" y="2030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6" name="Google Shape;236;g572a84145efd230d_13"/>
          <p:cNvSpPr txBox="1"/>
          <p:nvPr/>
        </p:nvSpPr>
        <p:spPr>
          <a:xfrm>
            <a:off x="8625863" y="1442603"/>
            <a:ext cx="1094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Sexual vs asexual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7" name="Google Shape;237;g572a84145efd230d_13"/>
          <p:cNvCxnSpPr>
            <a:cxnSpLocks/>
          </p:cNvCxnSpPr>
          <p:nvPr/>
        </p:nvCxnSpPr>
        <p:spPr>
          <a:xfrm flipV="1">
            <a:off x="2576931" y="5925177"/>
            <a:ext cx="0" cy="3301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6159750" y="3018322"/>
            <a:ext cx="183977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the body maintain stable conditions?</a:t>
            </a:r>
            <a:endParaRPr sz="1200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g572a84145efd230d_13"/>
          <p:cNvSpPr txBox="1"/>
          <p:nvPr/>
        </p:nvSpPr>
        <p:spPr>
          <a:xfrm>
            <a:off x="4153937" y="3014637"/>
            <a:ext cx="183977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hormones are involved in the menstrual cycle?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g572a84145efd230d_13"/>
          <p:cNvSpPr txBox="1"/>
          <p:nvPr/>
        </p:nvSpPr>
        <p:spPr>
          <a:xfrm>
            <a:off x="3760468" y="4680686"/>
            <a:ext cx="17874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the function of various glands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g572a84145efd230d_13"/>
          <p:cNvSpPr txBox="1"/>
          <p:nvPr/>
        </p:nvSpPr>
        <p:spPr>
          <a:xfrm>
            <a:off x="1580674" y="3091930"/>
            <a:ext cx="210368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main components of the CNS?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5724066" y="347547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/>
          <p:nvPr/>
        </p:nvCxnSpPr>
        <p:spPr>
          <a:xfrm rot="10800000">
            <a:off x="4970293" y="424574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6050875" y="4726658"/>
            <a:ext cx="218254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internal conditions need to be controlled?</a:t>
            </a:r>
            <a:endParaRPr sz="1200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g572a84145efd230d_13"/>
          <p:cNvSpPr txBox="1"/>
          <p:nvPr/>
        </p:nvSpPr>
        <p:spPr>
          <a:xfrm rot="4380181">
            <a:off x="8138017" y="7166785"/>
            <a:ext cx="16396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Photosynthesis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5794667" y="5274237"/>
            <a:ext cx="226726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the products of aerobic and anaerobic respiration different?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8137026" y="7026798"/>
            <a:ext cx="484434" cy="2942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>
            <a:off x="2061173" y="8679169"/>
            <a:ext cx="17724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Organising Plants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3630199" y="82402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1809964" y="7917497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function of roots?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949708" y="9511369"/>
            <a:ext cx="136388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water get from the roots to the leaves?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3632407" y="34698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4" name="Google Shape;274;g572a84145efd230d_13"/>
          <p:cNvSpPr txBox="1"/>
          <p:nvPr/>
        </p:nvSpPr>
        <p:spPr>
          <a:xfrm>
            <a:off x="6357586" y="2685831"/>
            <a:ext cx="194888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alleles?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>
            <a:cxnSpLocks/>
          </p:cNvCxnSpPr>
          <p:nvPr/>
        </p:nvCxnSpPr>
        <p:spPr>
          <a:xfrm flipH="1" flipV="1">
            <a:off x="3106363" y="4474696"/>
            <a:ext cx="90480" cy="33715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3987972" y="6195186"/>
            <a:ext cx="164436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Adaptations, interdependence and competition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8137026" y="9233040"/>
            <a:ext cx="16300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Painkillers Vs antibiotics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4865172" y="13216162"/>
            <a:ext cx="185899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Respiration and Photosynthesis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1700632" y="6233382"/>
            <a:ext cx="135318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Organising ecosystems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H="1" flipV="1">
            <a:off x="6911887" y="588575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7868591" y="431456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  <a:endCxn id="214" idx="0"/>
          </p:cNvCxnSpPr>
          <p:nvPr/>
        </p:nvCxnSpPr>
        <p:spPr>
          <a:xfrm flipH="1">
            <a:off x="7593598" y="3446931"/>
            <a:ext cx="130717" cy="3373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4762152" y="2529540"/>
            <a:ext cx="164627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factors cause variation?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>
            <a:cxnSpLocks/>
          </p:cNvCxnSpPr>
          <p:nvPr/>
        </p:nvCxnSpPr>
        <p:spPr>
          <a:xfrm flipV="1">
            <a:off x="5564874" y="2184553"/>
            <a:ext cx="207702" cy="38354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2996750" y="13568826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419481" y="12705435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4608516" y="12126893"/>
            <a:ext cx="2192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process of photosynthesis, and what are its components?</a:t>
            </a:r>
          </a:p>
        </p:txBody>
      </p:sp>
      <p:sp>
        <p:nvSpPr>
          <p:cNvPr id="36" name="Google Shape;173;g572a84145efd230d_13">
            <a:extLst>
              <a:ext uri="{FF2B5EF4-FFF2-40B4-BE49-F238E27FC236}">
                <a16:creationId xmlns:a16="http://schemas.microsoft.com/office/drawing/2014/main" id="{36C5D447-6D52-0253-C174-76539DF95710}"/>
              </a:ext>
            </a:extLst>
          </p:cNvPr>
          <p:cNvSpPr txBox="1"/>
          <p:nvPr/>
        </p:nvSpPr>
        <p:spPr>
          <a:xfrm>
            <a:off x="7046784" y="12111460"/>
            <a:ext cx="13796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exchange surfaces?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11F1A5A-61C2-BD64-68CD-28255EDA6294}"/>
              </a:ext>
            </a:extLst>
          </p:cNvPr>
          <p:cNvCxnSpPr>
            <a:cxnSpLocks/>
          </p:cNvCxnSpPr>
          <p:nvPr/>
        </p:nvCxnSpPr>
        <p:spPr>
          <a:xfrm flipV="1">
            <a:off x="7800794" y="11706075"/>
            <a:ext cx="170777" cy="38843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g572a84145efd230d_13"/>
          <p:cNvSpPr txBox="1"/>
          <p:nvPr/>
        </p:nvSpPr>
        <p:spPr>
          <a:xfrm rot="664282">
            <a:off x="7577862" y="10764757"/>
            <a:ext cx="1271747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Cell structure and transport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269094" y="7849929"/>
            <a:ext cx="21357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vaccines work?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g572a84145efd230d_13"/>
          <p:cNvSpPr txBox="1"/>
          <p:nvPr/>
        </p:nvSpPr>
        <p:spPr>
          <a:xfrm rot="464623">
            <a:off x="6207787" y="6362003"/>
            <a:ext cx="171877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Respiration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8202339" y="5559224"/>
            <a:ext cx="159600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leaves adapted for photosynthesis?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4020346" y="7074917"/>
            <a:ext cx="191803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extremophiles adapted?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3532275" y="5397777"/>
            <a:ext cx="2193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factors affect the stability of ecosystems?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5381946" y="580720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 flipH="1" flipV="1">
            <a:off x="2725758" y="6748619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" name="Google Shape;203;g572a84145efd230d_13">
            <a:extLst>
              <a:ext uri="{FF2B5EF4-FFF2-40B4-BE49-F238E27FC236}">
                <a16:creationId xmlns:a16="http://schemas.microsoft.com/office/drawing/2014/main" id="{49838C90-37F1-4691-4B79-B2C399D524BF}"/>
              </a:ext>
            </a:extLst>
          </p:cNvPr>
          <p:cNvCxnSpPr>
            <a:cxnSpLocks/>
            <a:endCxn id="135" idx="0"/>
          </p:cNvCxnSpPr>
          <p:nvPr/>
        </p:nvCxnSpPr>
        <p:spPr>
          <a:xfrm>
            <a:off x="7882828" y="8188756"/>
            <a:ext cx="177486" cy="35139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" name="Google Shape;167;g572a84145efd230d_13">
            <a:extLst>
              <a:ext uri="{FF2B5EF4-FFF2-40B4-BE49-F238E27FC236}">
                <a16:creationId xmlns:a16="http://schemas.microsoft.com/office/drawing/2014/main" id="{B9AEF8DA-83F9-966E-DBEA-3A710812AAB6}"/>
              </a:ext>
            </a:extLst>
          </p:cNvPr>
          <p:cNvSpPr txBox="1"/>
          <p:nvPr/>
        </p:nvSpPr>
        <p:spPr>
          <a:xfrm>
            <a:off x="1229141" y="12319825"/>
            <a:ext cx="27931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constitutes a healthy diet, and what are the effects of unbalanced diets on health?</a:t>
            </a:r>
          </a:p>
        </p:txBody>
      </p:sp>
      <p:sp>
        <p:nvSpPr>
          <p:cNvPr id="32" name="Google Shape;167;g572a84145efd230d_13">
            <a:extLst>
              <a:ext uri="{FF2B5EF4-FFF2-40B4-BE49-F238E27FC236}">
                <a16:creationId xmlns:a16="http://schemas.microsoft.com/office/drawing/2014/main" id="{3F0BE0F5-78E0-9713-E1A8-44DA780A7A9A}"/>
              </a:ext>
            </a:extLst>
          </p:cNvPr>
          <p:cNvSpPr txBox="1"/>
          <p:nvPr/>
        </p:nvSpPr>
        <p:spPr>
          <a:xfrm>
            <a:off x="7539565" y="13973364"/>
            <a:ext cx="2192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DNA and chromosomes pass on genetic information?</a:t>
            </a:r>
          </a:p>
        </p:txBody>
      </p:sp>
      <p:sp>
        <p:nvSpPr>
          <p:cNvPr id="35" name="Google Shape;167;g572a84145efd230d_13">
            <a:extLst>
              <a:ext uri="{FF2B5EF4-FFF2-40B4-BE49-F238E27FC236}">
                <a16:creationId xmlns:a16="http://schemas.microsoft.com/office/drawing/2014/main" id="{F4D6AFE3-C77E-97F9-61E6-88397B2B3694}"/>
              </a:ext>
            </a:extLst>
          </p:cNvPr>
          <p:cNvSpPr txBox="1"/>
          <p:nvPr/>
        </p:nvSpPr>
        <p:spPr>
          <a:xfrm>
            <a:off x="4927654" y="14020749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exercise affect respiration?</a:t>
            </a:r>
          </a:p>
        </p:txBody>
      </p:sp>
      <p:sp>
        <p:nvSpPr>
          <p:cNvPr id="38" name="Google Shape;167;g572a84145efd230d_13">
            <a:extLst>
              <a:ext uri="{FF2B5EF4-FFF2-40B4-BE49-F238E27FC236}">
                <a16:creationId xmlns:a16="http://schemas.microsoft.com/office/drawing/2014/main" id="{6A639842-2FC5-7C97-723B-61EEB4ACC40B}"/>
              </a:ext>
            </a:extLst>
          </p:cNvPr>
          <p:cNvSpPr txBox="1"/>
          <p:nvPr/>
        </p:nvSpPr>
        <p:spPr>
          <a:xfrm>
            <a:off x="2131191" y="14104036"/>
            <a:ext cx="21925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the digestive system process food, and what role do enzymes play in digestion?</a:t>
            </a:r>
          </a:p>
        </p:txBody>
      </p:sp>
      <p:sp>
        <p:nvSpPr>
          <p:cNvPr id="39" name="Google Shape;167;g572a84145efd230d_13">
            <a:extLst>
              <a:ext uri="{FF2B5EF4-FFF2-40B4-BE49-F238E27FC236}">
                <a16:creationId xmlns:a16="http://schemas.microsoft.com/office/drawing/2014/main" id="{071F1B59-6568-E736-5EA8-94145AFA9DC5}"/>
              </a:ext>
            </a:extLst>
          </p:cNvPr>
          <p:cNvSpPr txBox="1"/>
          <p:nvPr/>
        </p:nvSpPr>
        <p:spPr>
          <a:xfrm>
            <a:off x="4076837" y="14566316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causes of variation in species?</a:t>
            </a:r>
          </a:p>
        </p:txBody>
      </p:sp>
      <p:sp>
        <p:nvSpPr>
          <p:cNvPr id="40" name="Google Shape;167;g572a84145efd230d_13">
            <a:extLst>
              <a:ext uri="{FF2B5EF4-FFF2-40B4-BE49-F238E27FC236}">
                <a16:creationId xmlns:a16="http://schemas.microsoft.com/office/drawing/2014/main" id="{15FE8DC9-8688-C351-73E5-E15D15543FEA}"/>
              </a:ext>
            </a:extLst>
          </p:cNvPr>
          <p:cNvSpPr txBox="1"/>
          <p:nvPr/>
        </p:nvSpPr>
        <p:spPr>
          <a:xfrm>
            <a:off x="6227271" y="14704180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the parts of a microscope</a:t>
            </a:r>
          </a:p>
        </p:txBody>
      </p:sp>
      <p:sp>
        <p:nvSpPr>
          <p:cNvPr id="41" name="Google Shape;167;g572a84145efd230d_13">
            <a:extLst>
              <a:ext uri="{FF2B5EF4-FFF2-40B4-BE49-F238E27FC236}">
                <a16:creationId xmlns:a16="http://schemas.microsoft.com/office/drawing/2014/main" id="{979D8377-B71C-C1DA-EF4C-9D89E8FAC777}"/>
              </a:ext>
            </a:extLst>
          </p:cNvPr>
          <p:cNvSpPr txBox="1"/>
          <p:nvPr/>
        </p:nvSpPr>
        <p:spPr>
          <a:xfrm>
            <a:off x="16228" y="15413185"/>
            <a:ext cx="162643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List the five groups of vertebrates and describe one unique characteristic of each group.</a:t>
            </a:r>
          </a:p>
        </p:txBody>
      </p:sp>
      <p:sp>
        <p:nvSpPr>
          <p:cNvPr id="44" name="Google Shape;167;g572a84145efd230d_13">
            <a:extLst>
              <a:ext uri="{FF2B5EF4-FFF2-40B4-BE49-F238E27FC236}">
                <a16:creationId xmlns:a16="http://schemas.microsoft.com/office/drawing/2014/main" id="{2D35D1B1-9548-79B5-4941-3DCF9D576E25}"/>
              </a:ext>
            </a:extLst>
          </p:cNvPr>
          <p:cNvSpPr txBox="1"/>
          <p:nvPr/>
        </p:nvSpPr>
        <p:spPr>
          <a:xfrm>
            <a:off x="1537503" y="16345300"/>
            <a:ext cx="194016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food chains and food webs differ? </a:t>
            </a:r>
          </a:p>
        </p:txBody>
      </p:sp>
      <p:sp>
        <p:nvSpPr>
          <p:cNvPr id="45" name="Google Shape;167;g572a84145efd230d_13">
            <a:extLst>
              <a:ext uri="{FF2B5EF4-FFF2-40B4-BE49-F238E27FC236}">
                <a16:creationId xmlns:a16="http://schemas.microsoft.com/office/drawing/2014/main" id="{338FA824-AE33-7957-64A1-1F07EB8BAE0F}"/>
              </a:ext>
            </a:extLst>
          </p:cNvPr>
          <p:cNvSpPr txBox="1"/>
          <p:nvPr/>
        </p:nvSpPr>
        <p:spPr>
          <a:xfrm>
            <a:off x="3833573" y="16379200"/>
            <a:ext cx="16991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does fertilization occur?</a:t>
            </a:r>
          </a:p>
        </p:txBody>
      </p:sp>
      <p:sp>
        <p:nvSpPr>
          <p:cNvPr id="46" name="Google Shape;167;g572a84145efd230d_13">
            <a:extLst>
              <a:ext uri="{FF2B5EF4-FFF2-40B4-BE49-F238E27FC236}">
                <a16:creationId xmlns:a16="http://schemas.microsoft.com/office/drawing/2014/main" id="{9959C515-C35D-6AF5-2AC4-395E7C621121}"/>
              </a:ext>
            </a:extLst>
          </p:cNvPr>
          <p:cNvSpPr txBox="1"/>
          <p:nvPr/>
        </p:nvSpPr>
        <p:spPr>
          <a:xfrm>
            <a:off x="5951325" y="16406728"/>
            <a:ext cx="2192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the functions of the components of animal cells 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7C26A67A-EEC3-F50E-A878-B5B1B90A2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" y="1021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Westcountry Schools Trust">
            <a:extLst>
              <a:ext uri="{FF2B5EF4-FFF2-40B4-BE49-F238E27FC236}">
                <a16:creationId xmlns:a16="http://schemas.microsoft.com/office/drawing/2014/main" id="{F6B2AFEF-2FD2-FD04-87B6-6DBA986E2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087BB4-319B-4A1E-B69A-F2E695B675DA}">
  <ds:schemaRefs>
    <ds:schemaRef ds:uri="0e071e11-d068-494d-93e0-4693d941b853"/>
    <ds:schemaRef ds:uri="437e6da8-daa5-493e-91db-7327883a71d6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5BEA21-48AF-47EE-9B35-EF819B4CCBA3}"/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446</Words>
  <Application>Microsoft Office PowerPoint</Application>
  <PresentationFormat>Custom</PresentationFormat>
  <Paragraphs>81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Ed Kirk</cp:lastModifiedBy>
  <cp:revision>7</cp:revision>
  <dcterms:created xsi:type="dcterms:W3CDTF">2018-02-08T08:28:53Z</dcterms:created>
  <dcterms:modified xsi:type="dcterms:W3CDTF">2026-06-15T14:56:14Z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